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  <p:sldMasterId id="2147483652" r:id="rId2"/>
    <p:sldMasterId id="2147483654" r:id="rId3"/>
  </p:sldMasterIdLst>
  <p:notesMasterIdLst>
    <p:notesMasterId r:id="rId21"/>
  </p:notesMasterIdLst>
  <p:sldIdLst>
    <p:sldId id="256" r:id="rId4"/>
    <p:sldId id="280" r:id="rId5"/>
    <p:sldId id="305" r:id="rId6"/>
    <p:sldId id="277" r:id="rId7"/>
    <p:sldId id="294" r:id="rId8"/>
    <p:sldId id="282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261" r:id="rId2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370" y="-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s-ES" sz="4400" b="0" strike="noStrike" spc="-1">
                <a:solidFill>
                  <a:srgbClr val="000000"/>
                </a:solidFill>
                <a:latin typeface="Arial"/>
              </a:rPr>
              <a:t>Pulse para desplazar la diapositiva</a:t>
            </a: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Pulse para editar el formato de las notas</a:t>
            </a:r>
          </a:p>
        </p:txBody>
      </p:sp>
      <p:sp>
        <p:nvSpPr>
          <p:cNvPr id="2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s-ES" sz="1400" b="0" strike="noStrike" spc="-1">
                <a:solidFill>
                  <a:srgbClr val="000000"/>
                </a:solidFill>
                <a:latin typeface="Times New Roman"/>
              </a:rPr>
              <a:t>&lt;cabecera&gt;</a:t>
            </a:r>
          </a:p>
        </p:txBody>
      </p:sp>
      <p:sp>
        <p:nvSpPr>
          <p:cNvPr id="26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s-E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s-ES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  <p:sp>
        <p:nvSpPr>
          <p:cNvPr id="27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s-E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ES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28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s-E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2D3CC9C1-C5FF-4993-9393-177038718ABD}" type="slidenum">
              <a:rPr lang="es-ES" sz="1400" b="0" strike="noStrike" spc="-1">
                <a:solidFill>
                  <a:srgbClr val="000000"/>
                </a:solidFill>
                <a:latin typeface="Times New Roman"/>
              </a:rPr>
              <a:t>‹Nº›</a:t>
            </a:fld>
            <a:endParaRPr lang="es-E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 defTabSz="6858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T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here is a background placeholder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 in this slide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. </a:t>
            </a:r>
            <a:endParaRPr lang="es-E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216000" indent="0" defTabSz="6858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To change the images :</a:t>
            </a:r>
            <a:endParaRPr lang="es-E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216000" indent="0" defTabSz="6858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Right C</a:t>
            </a:r>
            <a:r>
              <a:rPr lang="en-US" sz="2000" b="1" strike="noStrike" spc="-1" dirty="0">
                <a:solidFill>
                  <a:srgbClr val="000000"/>
                </a:solidFill>
                <a:latin typeface="Arial"/>
              </a:rPr>
              <a:t>lick 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and </a:t>
            </a: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Select Format Background 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-&gt;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Select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FILL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-&gt;</a:t>
            </a: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 Picture Or Texture Fill 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-&gt;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Select File...</a:t>
            </a:r>
            <a:endParaRPr lang="es-E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id-ID" sz="12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5148531B-078A-4179-8BED-660762AAAF39}" type="slidenum">
              <a:rPr lang="id-ID" sz="1200" b="0" strike="noStrike" spc="-1">
                <a:solidFill>
                  <a:schemeClr val="dk1"/>
                </a:solidFill>
                <a:latin typeface="+mn-lt"/>
                <a:ea typeface="+mn-ea"/>
              </a:rPr>
              <a:t>1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pPr indent="0" algn="r">
              <a:buNone/>
            </a:pPr>
            <a:fld id="{2D3CC9C1-C5FF-4993-9393-177038718ABD}" type="slidenum">
              <a:rPr lang="es-ES" sz="1400" b="0" strike="noStrike" spc="-1" smtClean="0">
                <a:solidFill>
                  <a:srgbClr val="000000"/>
                </a:solidFill>
                <a:latin typeface="Times New Roman"/>
              </a:rPr>
              <a:t>12</a:t>
            </a:fld>
            <a:endParaRPr lang="es-E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54603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 defTabSz="6858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T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here is a background placeholder</a:t>
            </a: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 in this slide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. </a:t>
            </a:r>
            <a:endParaRPr lang="es-E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 defTabSz="6858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To change the images :</a:t>
            </a:r>
            <a:endParaRPr lang="es-E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 defTabSz="6858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000" b="1" strike="noStrike" spc="-1">
                <a:solidFill>
                  <a:srgbClr val="000000"/>
                </a:solidFill>
                <a:latin typeface="Arial"/>
              </a:rPr>
              <a:t>Right C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</a:rPr>
              <a:t>lick </a:t>
            </a: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and </a:t>
            </a:r>
            <a:r>
              <a:rPr lang="id-ID" sz="2000" b="1" strike="noStrike" spc="-1">
                <a:solidFill>
                  <a:srgbClr val="000000"/>
                </a:solidFill>
                <a:latin typeface="Arial"/>
              </a:rPr>
              <a:t>Select Format Background 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-&gt;</a:t>
            </a: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 </a:t>
            </a:r>
            <a:r>
              <a:rPr lang="id-ID" sz="2000" b="1" strike="noStrike" spc="-1">
                <a:solidFill>
                  <a:srgbClr val="000000"/>
                </a:solidFill>
                <a:latin typeface="Arial"/>
              </a:rPr>
              <a:t>Select</a:t>
            </a: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 </a:t>
            </a:r>
            <a:r>
              <a:rPr lang="id-ID" sz="2000" b="1" strike="noStrike" spc="-1">
                <a:solidFill>
                  <a:srgbClr val="000000"/>
                </a:solidFill>
                <a:latin typeface="Arial"/>
              </a:rPr>
              <a:t>FILL</a:t>
            </a: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-&gt;</a:t>
            </a:r>
            <a:r>
              <a:rPr lang="id-ID" sz="2000" b="1" strike="noStrike" spc="-1">
                <a:solidFill>
                  <a:srgbClr val="000000"/>
                </a:solidFill>
                <a:latin typeface="Arial"/>
              </a:rPr>
              <a:t> Picture Or Texture Fill 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-&gt;</a:t>
            </a: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 </a:t>
            </a:r>
            <a:r>
              <a:rPr lang="id-ID" sz="2000" b="1" strike="noStrike" spc="-1">
                <a:solidFill>
                  <a:srgbClr val="000000"/>
                </a:solidFill>
                <a:latin typeface="Arial"/>
              </a:rPr>
              <a:t>Select File...</a:t>
            </a:r>
            <a:endParaRPr lang="es-E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id-ID" sz="12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2688E50-B896-4303-9C32-5EEB3F8BBDBA}" type="slidenum">
              <a:rPr lang="id-ID" sz="1200" b="0" strike="noStrike" spc="-1">
                <a:solidFill>
                  <a:schemeClr val="dk1"/>
                </a:solidFill>
                <a:latin typeface="+mn-lt"/>
                <a:ea typeface="+mn-ea"/>
              </a:rPr>
              <a:t>17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245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bg>
      <p:bgPr>
        <a:solidFill>
          <a:srgbClr val="262E33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E3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089380" y="-959576"/>
            <a:ext cx="14592168" cy="7979330"/>
          </a:xfrm>
          <a:prstGeom prst="rect">
            <a:avLst/>
          </a:prstGeom>
        </p:spPr>
      </p:pic>
      <p:sp>
        <p:nvSpPr>
          <p:cNvPr id="15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76251" y="2227914"/>
            <a:ext cx="5155292" cy="803176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4800">
                <a:solidFill>
                  <a:srgbClr val="F68A1F"/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76250" y="3315280"/>
            <a:ext cx="4574721" cy="647121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tx2">
                    <a:lumMod val="75000"/>
                    <a:lumOff val="25000"/>
                  </a:schemeClr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76250" y="4182214"/>
            <a:ext cx="2692400" cy="383436"/>
          </a:xfrm>
          <a:prstGeom prst="roundRect">
            <a:avLst>
              <a:gd name="adj" fmla="val 50000"/>
            </a:avLst>
          </a:prstGeom>
          <a:ln>
            <a:solidFill>
              <a:srgbClr val="F68A1F"/>
            </a:solidFill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00" spc="0">
                <a:solidFill>
                  <a:srgbClr val="F68A1F"/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646975" y="4782628"/>
            <a:ext cx="1189990" cy="308953"/>
            <a:chOff x="7416799" y="5498123"/>
            <a:chExt cx="1189990" cy="308953"/>
          </a:xfrm>
          <a:solidFill>
            <a:schemeClr val="bg1">
              <a:lumMod val="75000"/>
            </a:schemeClr>
          </a:solidFill>
        </p:grpSpPr>
        <p:sp>
          <p:nvSpPr>
            <p:cNvPr id="20" name="Freeform 9"/>
            <p:cNvSpPr>
              <a:spLocks noEditPoints="1"/>
            </p:cNvSpPr>
            <p:nvPr userDrawn="1"/>
          </p:nvSpPr>
          <p:spPr bwMode="auto">
            <a:xfrm>
              <a:off x="7416799" y="5498123"/>
              <a:ext cx="301097" cy="308952"/>
            </a:xfrm>
            <a:custGeom>
              <a:avLst/>
              <a:gdLst>
                <a:gd name="T0" fmla="*/ 49 w 97"/>
                <a:gd name="T1" fmla="*/ 0 h 97"/>
                <a:gd name="T2" fmla="*/ 0 w 97"/>
                <a:gd name="T3" fmla="*/ 48 h 97"/>
                <a:gd name="T4" fmla="*/ 49 w 97"/>
                <a:gd name="T5" fmla="*/ 97 h 97"/>
                <a:gd name="T6" fmla="*/ 97 w 97"/>
                <a:gd name="T7" fmla="*/ 48 h 97"/>
                <a:gd name="T8" fmla="*/ 49 w 97"/>
                <a:gd name="T9" fmla="*/ 0 h 97"/>
                <a:gd name="T10" fmla="*/ 61 w 97"/>
                <a:gd name="T11" fmla="*/ 50 h 97"/>
                <a:gd name="T12" fmla="*/ 53 w 97"/>
                <a:gd name="T13" fmla="*/ 50 h 97"/>
                <a:gd name="T14" fmla="*/ 53 w 97"/>
                <a:gd name="T15" fmla="*/ 78 h 97"/>
                <a:gd name="T16" fmla="*/ 41 w 97"/>
                <a:gd name="T17" fmla="*/ 78 h 97"/>
                <a:gd name="T18" fmla="*/ 41 w 97"/>
                <a:gd name="T19" fmla="*/ 50 h 97"/>
                <a:gd name="T20" fmla="*/ 36 w 97"/>
                <a:gd name="T21" fmla="*/ 50 h 97"/>
                <a:gd name="T22" fmla="*/ 36 w 97"/>
                <a:gd name="T23" fmla="*/ 40 h 97"/>
                <a:gd name="T24" fmla="*/ 41 w 97"/>
                <a:gd name="T25" fmla="*/ 40 h 97"/>
                <a:gd name="T26" fmla="*/ 41 w 97"/>
                <a:gd name="T27" fmla="*/ 34 h 97"/>
                <a:gd name="T28" fmla="*/ 53 w 97"/>
                <a:gd name="T29" fmla="*/ 22 h 97"/>
                <a:gd name="T30" fmla="*/ 61 w 97"/>
                <a:gd name="T31" fmla="*/ 22 h 97"/>
                <a:gd name="T32" fmla="*/ 61 w 97"/>
                <a:gd name="T33" fmla="*/ 32 h 97"/>
                <a:gd name="T34" fmla="*/ 55 w 97"/>
                <a:gd name="T35" fmla="*/ 32 h 97"/>
                <a:gd name="T36" fmla="*/ 53 w 97"/>
                <a:gd name="T37" fmla="*/ 34 h 97"/>
                <a:gd name="T38" fmla="*/ 53 w 97"/>
                <a:gd name="T39" fmla="*/ 40 h 97"/>
                <a:gd name="T40" fmla="*/ 62 w 97"/>
                <a:gd name="T41" fmla="*/ 40 h 97"/>
                <a:gd name="T42" fmla="*/ 61 w 97"/>
                <a:gd name="T43" fmla="*/ 50 h 97"/>
                <a:gd name="T44" fmla="*/ 61 w 97"/>
                <a:gd name="T45" fmla="*/ 50 h 97"/>
                <a:gd name="T46" fmla="*/ 61 w 97"/>
                <a:gd name="T47" fmla="*/ 5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97">
                  <a:moveTo>
                    <a:pt x="49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5"/>
                    <a:pt x="22" y="97"/>
                    <a:pt x="49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9" y="0"/>
                  </a:cubicBezTo>
                  <a:close/>
                  <a:moveTo>
                    <a:pt x="61" y="50"/>
                  </a:moveTo>
                  <a:cubicBezTo>
                    <a:pt x="53" y="50"/>
                    <a:pt x="53" y="50"/>
                    <a:pt x="53" y="50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29"/>
                    <a:pt x="43" y="22"/>
                    <a:pt x="53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2"/>
                    <a:pt x="53" y="32"/>
                    <a:pt x="53" y="34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62" y="40"/>
                    <a:pt x="62" y="40"/>
                    <a:pt x="62" y="40"/>
                  </a:cubicBezTo>
                  <a:lnTo>
                    <a:pt x="61" y="50"/>
                  </a:lnTo>
                  <a:close/>
                  <a:moveTo>
                    <a:pt x="61" y="50"/>
                  </a:moveTo>
                  <a:cubicBezTo>
                    <a:pt x="61" y="50"/>
                    <a:pt x="61" y="50"/>
                    <a:pt x="61" y="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/>
            </a:p>
          </p:txBody>
        </p:sp>
        <p:sp>
          <p:nvSpPr>
            <p:cNvPr id="21" name="Freeform 10"/>
            <p:cNvSpPr>
              <a:spLocks noEditPoints="1"/>
            </p:cNvSpPr>
            <p:nvPr userDrawn="1"/>
          </p:nvSpPr>
          <p:spPr bwMode="auto">
            <a:xfrm>
              <a:off x="7859281" y="5498123"/>
              <a:ext cx="301097" cy="308952"/>
            </a:xfrm>
            <a:custGeom>
              <a:avLst/>
              <a:gdLst>
                <a:gd name="T0" fmla="*/ 48 w 97"/>
                <a:gd name="T1" fmla="*/ 0 h 97"/>
                <a:gd name="T2" fmla="*/ 0 w 97"/>
                <a:gd name="T3" fmla="*/ 48 h 97"/>
                <a:gd name="T4" fmla="*/ 48 w 97"/>
                <a:gd name="T5" fmla="*/ 97 h 97"/>
                <a:gd name="T6" fmla="*/ 97 w 97"/>
                <a:gd name="T7" fmla="*/ 48 h 97"/>
                <a:gd name="T8" fmla="*/ 48 w 97"/>
                <a:gd name="T9" fmla="*/ 0 h 97"/>
                <a:gd name="T10" fmla="*/ 72 w 97"/>
                <a:gd name="T11" fmla="*/ 41 h 97"/>
                <a:gd name="T12" fmla="*/ 72 w 97"/>
                <a:gd name="T13" fmla="*/ 42 h 97"/>
                <a:gd name="T14" fmla="*/ 39 w 97"/>
                <a:gd name="T15" fmla="*/ 75 h 97"/>
                <a:gd name="T16" fmla="*/ 21 w 97"/>
                <a:gd name="T17" fmla="*/ 70 h 97"/>
                <a:gd name="T18" fmla="*/ 24 w 97"/>
                <a:gd name="T19" fmla="*/ 70 h 97"/>
                <a:gd name="T20" fmla="*/ 39 w 97"/>
                <a:gd name="T21" fmla="*/ 65 h 97"/>
                <a:gd name="T22" fmla="*/ 28 w 97"/>
                <a:gd name="T23" fmla="*/ 57 h 97"/>
                <a:gd name="T24" fmla="*/ 30 w 97"/>
                <a:gd name="T25" fmla="*/ 57 h 97"/>
                <a:gd name="T26" fmla="*/ 33 w 97"/>
                <a:gd name="T27" fmla="*/ 57 h 97"/>
                <a:gd name="T28" fmla="*/ 24 w 97"/>
                <a:gd name="T29" fmla="*/ 46 h 97"/>
                <a:gd name="T30" fmla="*/ 24 w 97"/>
                <a:gd name="T31" fmla="*/ 45 h 97"/>
                <a:gd name="T32" fmla="*/ 29 w 97"/>
                <a:gd name="T33" fmla="*/ 47 h 97"/>
                <a:gd name="T34" fmla="*/ 24 w 97"/>
                <a:gd name="T35" fmla="*/ 37 h 97"/>
                <a:gd name="T36" fmla="*/ 25 w 97"/>
                <a:gd name="T37" fmla="*/ 31 h 97"/>
                <a:gd name="T38" fmla="*/ 49 w 97"/>
                <a:gd name="T39" fmla="*/ 44 h 97"/>
                <a:gd name="T40" fmla="*/ 49 w 97"/>
                <a:gd name="T41" fmla="*/ 41 h 97"/>
                <a:gd name="T42" fmla="*/ 61 w 97"/>
                <a:gd name="T43" fmla="*/ 29 h 97"/>
                <a:gd name="T44" fmla="*/ 69 w 97"/>
                <a:gd name="T45" fmla="*/ 33 h 97"/>
                <a:gd name="T46" fmla="*/ 76 w 97"/>
                <a:gd name="T47" fmla="*/ 30 h 97"/>
                <a:gd name="T48" fmla="*/ 71 w 97"/>
                <a:gd name="T49" fmla="*/ 37 h 97"/>
                <a:gd name="T50" fmla="*/ 78 w 97"/>
                <a:gd name="T51" fmla="*/ 35 h 97"/>
                <a:gd name="T52" fmla="*/ 72 w 97"/>
                <a:gd name="T53" fmla="*/ 4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7" h="97">
                  <a:moveTo>
                    <a:pt x="48" y="0"/>
                  </a:moveTo>
                  <a:cubicBezTo>
                    <a:pt x="21" y="0"/>
                    <a:pt x="0" y="22"/>
                    <a:pt x="0" y="48"/>
                  </a:cubicBezTo>
                  <a:cubicBezTo>
                    <a:pt x="0" y="75"/>
                    <a:pt x="21" y="97"/>
                    <a:pt x="48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8" y="0"/>
                  </a:cubicBezTo>
                  <a:close/>
                  <a:moveTo>
                    <a:pt x="72" y="41"/>
                  </a:moveTo>
                  <a:cubicBezTo>
                    <a:pt x="72" y="41"/>
                    <a:pt x="72" y="42"/>
                    <a:pt x="72" y="42"/>
                  </a:cubicBezTo>
                  <a:cubicBezTo>
                    <a:pt x="72" y="58"/>
                    <a:pt x="61" y="75"/>
                    <a:pt x="39" y="75"/>
                  </a:cubicBezTo>
                  <a:cubicBezTo>
                    <a:pt x="33" y="75"/>
                    <a:pt x="27" y="73"/>
                    <a:pt x="21" y="70"/>
                  </a:cubicBezTo>
                  <a:cubicBezTo>
                    <a:pt x="22" y="70"/>
                    <a:pt x="23" y="70"/>
                    <a:pt x="24" y="70"/>
                  </a:cubicBezTo>
                  <a:cubicBezTo>
                    <a:pt x="30" y="70"/>
                    <a:pt x="35" y="68"/>
                    <a:pt x="39" y="65"/>
                  </a:cubicBezTo>
                  <a:cubicBezTo>
                    <a:pt x="34" y="65"/>
                    <a:pt x="29" y="62"/>
                    <a:pt x="28" y="57"/>
                  </a:cubicBezTo>
                  <a:cubicBezTo>
                    <a:pt x="29" y="57"/>
                    <a:pt x="29" y="57"/>
                    <a:pt x="30" y="57"/>
                  </a:cubicBezTo>
                  <a:cubicBezTo>
                    <a:pt x="31" y="57"/>
                    <a:pt x="32" y="57"/>
                    <a:pt x="33" y="57"/>
                  </a:cubicBezTo>
                  <a:cubicBezTo>
                    <a:pt x="28" y="56"/>
                    <a:pt x="24" y="51"/>
                    <a:pt x="24" y="46"/>
                  </a:cubicBezTo>
                  <a:cubicBezTo>
                    <a:pt x="24" y="46"/>
                    <a:pt x="24" y="45"/>
                    <a:pt x="24" y="45"/>
                  </a:cubicBezTo>
                  <a:cubicBezTo>
                    <a:pt x="25" y="46"/>
                    <a:pt x="27" y="47"/>
                    <a:pt x="29" y="47"/>
                  </a:cubicBezTo>
                  <a:cubicBezTo>
                    <a:pt x="26" y="45"/>
                    <a:pt x="24" y="41"/>
                    <a:pt x="24" y="37"/>
                  </a:cubicBezTo>
                  <a:cubicBezTo>
                    <a:pt x="24" y="35"/>
                    <a:pt x="24" y="33"/>
                    <a:pt x="25" y="31"/>
                  </a:cubicBezTo>
                  <a:cubicBezTo>
                    <a:pt x="31" y="38"/>
                    <a:pt x="40" y="43"/>
                    <a:pt x="49" y="44"/>
                  </a:cubicBezTo>
                  <a:cubicBezTo>
                    <a:pt x="49" y="43"/>
                    <a:pt x="49" y="42"/>
                    <a:pt x="49" y="41"/>
                  </a:cubicBezTo>
                  <a:cubicBezTo>
                    <a:pt x="49" y="34"/>
                    <a:pt x="54" y="29"/>
                    <a:pt x="61" y="29"/>
                  </a:cubicBezTo>
                  <a:cubicBezTo>
                    <a:pt x="64" y="29"/>
                    <a:pt x="67" y="31"/>
                    <a:pt x="69" y="33"/>
                  </a:cubicBezTo>
                  <a:cubicBezTo>
                    <a:pt x="72" y="32"/>
                    <a:pt x="74" y="31"/>
                    <a:pt x="76" y="30"/>
                  </a:cubicBezTo>
                  <a:cubicBezTo>
                    <a:pt x="76" y="33"/>
                    <a:pt x="74" y="35"/>
                    <a:pt x="71" y="37"/>
                  </a:cubicBezTo>
                  <a:cubicBezTo>
                    <a:pt x="74" y="36"/>
                    <a:pt x="76" y="36"/>
                    <a:pt x="78" y="35"/>
                  </a:cubicBezTo>
                  <a:cubicBezTo>
                    <a:pt x="76" y="37"/>
                    <a:pt x="75" y="39"/>
                    <a:pt x="72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/>
            </a:p>
          </p:txBody>
        </p:sp>
        <p:sp>
          <p:nvSpPr>
            <p:cNvPr id="22" name="Freeform 11"/>
            <p:cNvSpPr>
              <a:spLocks noEditPoints="1"/>
            </p:cNvSpPr>
            <p:nvPr userDrawn="1"/>
          </p:nvSpPr>
          <p:spPr bwMode="auto">
            <a:xfrm>
              <a:off x="8310928" y="5504669"/>
              <a:ext cx="295861" cy="302407"/>
            </a:xfrm>
            <a:custGeom>
              <a:avLst/>
              <a:gdLst>
                <a:gd name="T0" fmla="*/ 88 w 95"/>
                <a:gd name="T1" fmla="*/ 0 h 95"/>
                <a:gd name="T2" fmla="*/ 7 w 95"/>
                <a:gd name="T3" fmla="*/ 0 h 95"/>
                <a:gd name="T4" fmla="*/ 0 w 95"/>
                <a:gd name="T5" fmla="*/ 7 h 95"/>
                <a:gd name="T6" fmla="*/ 0 w 95"/>
                <a:gd name="T7" fmla="*/ 88 h 95"/>
                <a:gd name="T8" fmla="*/ 7 w 95"/>
                <a:gd name="T9" fmla="*/ 95 h 95"/>
                <a:gd name="T10" fmla="*/ 88 w 95"/>
                <a:gd name="T11" fmla="*/ 95 h 95"/>
                <a:gd name="T12" fmla="*/ 95 w 95"/>
                <a:gd name="T13" fmla="*/ 88 h 95"/>
                <a:gd name="T14" fmla="*/ 95 w 95"/>
                <a:gd name="T15" fmla="*/ 7 h 95"/>
                <a:gd name="T16" fmla="*/ 88 w 95"/>
                <a:gd name="T17" fmla="*/ 0 h 95"/>
                <a:gd name="T18" fmla="*/ 29 w 95"/>
                <a:gd name="T19" fmla="*/ 79 h 95"/>
                <a:gd name="T20" fmla="*/ 15 w 95"/>
                <a:gd name="T21" fmla="*/ 79 h 95"/>
                <a:gd name="T22" fmla="*/ 15 w 95"/>
                <a:gd name="T23" fmla="*/ 36 h 95"/>
                <a:gd name="T24" fmla="*/ 29 w 95"/>
                <a:gd name="T25" fmla="*/ 36 h 95"/>
                <a:gd name="T26" fmla="*/ 29 w 95"/>
                <a:gd name="T27" fmla="*/ 79 h 95"/>
                <a:gd name="T28" fmla="*/ 22 w 95"/>
                <a:gd name="T29" fmla="*/ 31 h 95"/>
                <a:gd name="T30" fmla="*/ 22 w 95"/>
                <a:gd name="T31" fmla="*/ 31 h 95"/>
                <a:gd name="T32" fmla="*/ 14 w 95"/>
                <a:gd name="T33" fmla="*/ 23 h 95"/>
                <a:gd name="T34" fmla="*/ 22 w 95"/>
                <a:gd name="T35" fmla="*/ 16 h 95"/>
                <a:gd name="T36" fmla="*/ 30 w 95"/>
                <a:gd name="T37" fmla="*/ 23 h 95"/>
                <a:gd name="T38" fmla="*/ 22 w 95"/>
                <a:gd name="T39" fmla="*/ 31 h 95"/>
                <a:gd name="T40" fmla="*/ 80 w 95"/>
                <a:gd name="T41" fmla="*/ 79 h 95"/>
                <a:gd name="T42" fmla="*/ 66 w 95"/>
                <a:gd name="T43" fmla="*/ 79 h 95"/>
                <a:gd name="T44" fmla="*/ 66 w 95"/>
                <a:gd name="T45" fmla="*/ 56 h 95"/>
                <a:gd name="T46" fmla="*/ 59 w 95"/>
                <a:gd name="T47" fmla="*/ 47 h 95"/>
                <a:gd name="T48" fmla="*/ 52 w 95"/>
                <a:gd name="T49" fmla="*/ 52 h 95"/>
                <a:gd name="T50" fmla="*/ 51 w 95"/>
                <a:gd name="T51" fmla="*/ 55 h 95"/>
                <a:gd name="T52" fmla="*/ 51 w 95"/>
                <a:gd name="T53" fmla="*/ 79 h 95"/>
                <a:gd name="T54" fmla="*/ 37 w 95"/>
                <a:gd name="T55" fmla="*/ 79 h 95"/>
                <a:gd name="T56" fmla="*/ 37 w 95"/>
                <a:gd name="T57" fmla="*/ 36 h 95"/>
                <a:gd name="T58" fmla="*/ 51 w 95"/>
                <a:gd name="T59" fmla="*/ 36 h 95"/>
                <a:gd name="T60" fmla="*/ 51 w 95"/>
                <a:gd name="T61" fmla="*/ 42 h 95"/>
                <a:gd name="T62" fmla="*/ 64 w 95"/>
                <a:gd name="T63" fmla="*/ 35 h 95"/>
                <a:gd name="T64" fmla="*/ 80 w 95"/>
                <a:gd name="T65" fmla="*/ 55 h 95"/>
                <a:gd name="T66" fmla="*/ 80 w 95"/>
                <a:gd name="T67" fmla="*/ 79 h 95"/>
                <a:gd name="T68" fmla="*/ 51 w 95"/>
                <a:gd name="T69" fmla="*/ 43 h 95"/>
                <a:gd name="T70" fmla="*/ 51 w 95"/>
                <a:gd name="T71" fmla="*/ 42 h 95"/>
                <a:gd name="T72" fmla="*/ 51 w 95"/>
                <a:gd name="T73" fmla="*/ 43 h 95"/>
                <a:gd name="T74" fmla="*/ 51 w 95"/>
                <a:gd name="T75" fmla="*/ 43 h 95"/>
                <a:gd name="T76" fmla="*/ 51 w 95"/>
                <a:gd name="T77" fmla="*/ 4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5" h="95">
                  <a:moveTo>
                    <a:pt x="8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2"/>
                    <a:pt x="3" y="95"/>
                    <a:pt x="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92" y="95"/>
                    <a:pt x="95" y="92"/>
                    <a:pt x="95" y="88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3"/>
                    <a:pt x="92" y="0"/>
                    <a:pt x="88" y="0"/>
                  </a:cubicBezTo>
                  <a:close/>
                  <a:moveTo>
                    <a:pt x="29" y="79"/>
                  </a:moveTo>
                  <a:cubicBezTo>
                    <a:pt x="15" y="79"/>
                    <a:pt x="15" y="79"/>
                    <a:pt x="15" y="7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79"/>
                  </a:lnTo>
                  <a:close/>
                  <a:moveTo>
                    <a:pt x="22" y="31"/>
                  </a:moveTo>
                  <a:cubicBezTo>
                    <a:pt x="22" y="31"/>
                    <a:pt x="22" y="31"/>
                    <a:pt x="22" y="31"/>
                  </a:cubicBezTo>
                  <a:cubicBezTo>
                    <a:pt x="17" y="31"/>
                    <a:pt x="14" y="27"/>
                    <a:pt x="14" y="23"/>
                  </a:cubicBezTo>
                  <a:cubicBezTo>
                    <a:pt x="14" y="19"/>
                    <a:pt x="17" y="16"/>
                    <a:pt x="22" y="16"/>
                  </a:cubicBezTo>
                  <a:cubicBezTo>
                    <a:pt x="27" y="16"/>
                    <a:pt x="30" y="19"/>
                    <a:pt x="30" y="23"/>
                  </a:cubicBezTo>
                  <a:cubicBezTo>
                    <a:pt x="30" y="27"/>
                    <a:pt x="27" y="31"/>
                    <a:pt x="22" y="31"/>
                  </a:cubicBezTo>
                  <a:close/>
                  <a:moveTo>
                    <a:pt x="80" y="79"/>
                  </a:moveTo>
                  <a:cubicBezTo>
                    <a:pt x="66" y="79"/>
                    <a:pt x="66" y="79"/>
                    <a:pt x="66" y="79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6" y="51"/>
                    <a:pt x="64" y="47"/>
                    <a:pt x="59" y="47"/>
                  </a:cubicBezTo>
                  <a:cubicBezTo>
                    <a:pt x="55" y="47"/>
                    <a:pt x="53" y="49"/>
                    <a:pt x="52" y="52"/>
                  </a:cubicBezTo>
                  <a:cubicBezTo>
                    <a:pt x="51" y="53"/>
                    <a:pt x="51" y="54"/>
                    <a:pt x="51" y="55"/>
                  </a:cubicBezTo>
                  <a:cubicBezTo>
                    <a:pt x="51" y="79"/>
                    <a:pt x="51" y="79"/>
                    <a:pt x="51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7" y="40"/>
                    <a:pt x="37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3" y="40"/>
                    <a:pt x="56" y="35"/>
                    <a:pt x="64" y="35"/>
                  </a:cubicBezTo>
                  <a:cubicBezTo>
                    <a:pt x="73" y="35"/>
                    <a:pt x="80" y="41"/>
                    <a:pt x="80" y="55"/>
                  </a:cubicBezTo>
                  <a:lnTo>
                    <a:pt x="80" y="79"/>
                  </a:lnTo>
                  <a:close/>
                  <a:moveTo>
                    <a:pt x="51" y="43"/>
                  </a:moveTo>
                  <a:cubicBezTo>
                    <a:pt x="51" y="43"/>
                    <a:pt x="51" y="42"/>
                    <a:pt x="51" y="42"/>
                  </a:cubicBezTo>
                  <a:cubicBezTo>
                    <a:pt x="51" y="43"/>
                    <a:pt x="51" y="43"/>
                    <a:pt x="51" y="43"/>
                  </a:cubicBezTo>
                  <a:close/>
                  <a:moveTo>
                    <a:pt x="51" y="43"/>
                  </a:moveTo>
                  <a:cubicBezTo>
                    <a:pt x="51" y="43"/>
                    <a:pt x="51" y="43"/>
                    <a:pt x="51" y="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/>
            </a:p>
          </p:txBody>
        </p:sp>
      </p:grpSp>
      <p:sp>
        <p:nvSpPr>
          <p:cNvPr id="2" name="Rounded Rectangle 1"/>
          <p:cNvSpPr/>
          <p:nvPr userDrawn="1"/>
        </p:nvSpPr>
        <p:spPr>
          <a:xfrm>
            <a:off x="583842" y="3039906"/>
            <a:ext cx="806712" cy="75576"/>
          </a:xfrm>
          <a:prstGeom prst="roundRect">
            <a:avLst>
              <a:gd name="adj" fmla="val 50000"/>
            </a:avLst>
          </a:prstGeom>
          <a:solidFill>
            <a:srgbClr val="F68A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65" y="1503123"/>
            <a:ext cx="2743200" cy="71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77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/>
          <p:nvPr/>
        </p:nvPicPr>
        <p:blipFill>
          <a:blip r:embed="rId3"/>
          <a:stretch/>
        </p:blipFill>
        <p:spPr>
          <a:xfrm>
            <a:off x="6120" y="0"/>
            <a:ext cx="12185280" cy="6876360"/>
          </a:xfrm>
          <a:prstGeom prst="rect">
            <a:avLst/>
          </a:prstGeom>
          <a:ln w="0">
            <a:noFill/>
          </a:ln>
        </p:spPr>
      </p:pic>
      <p:sp>
        <p:nvSpPr>
          <p:cNvPr id="3" name="Text Placeholder 11"/>
          <p:cNvSpPr/>
          <p:nvPr/>
        </p:nvSpPr>
        <p:spPr>
          <a:xfrm>
            <a:off x="8136720" y="4856040"/>
            <a:ext cx="2691720" cy="382680"/>
          </a:xfrm>
          <a:prstGeom prst="roundRect">
            <a:avLst>
              <a:gd name="adj" fmla="val 50000"/>
            </a:avLst>
          </a:prstGeom>
          <a:noFill/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lnSpcReduction="10000"/>
          </a:bodyPr>
          <a:lstStyle/>
          <a:p>
            <a:pPr>
              <a:lnSpc>
                <a:spcPct val="100000"/>
              </a:lnSpc>
            </a:pPr>
            <a:endParaRPr lang="es-ES" sz="12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" name="Group 14"/>
          <p:cNvGrpSpPr/>
          <p:nvPr/>
        </p:nvGrpSpPr>
        <p:grpSpPr>
          <a:xfrm>
            <a:off x="8887680" y="5498280"/>
            <a:ext cx="1189440" cy="308160"/>
            <a:chOff x="8887680" y="5498280"/>
            <a:chExt cx="1189440" cy="308160"/>
          </a:xfrm>
        </p:grpSpPr>
        <p:sp>
          <p:nvSpPr>
            <p:cNvPr id="5" name="Freeform 9"/>
            <p:cNvSpPr/>
            <p:nvPr/>
          </p:nvSpPr>
          <p:spPr>
            <a:xfrm>
              <a:off x="8887680" y="5498280"/>
              <a:ext cx="300240" cy="308160"/>
            </a:xfrm>
            <a:custGeom>
              <a:avLst/>
              <a:gdLst>
                <a:gd name="textAreaLeft" fmla="*/ 0 w 300240"/>
                <a:gd name="textAreaRight" fmla="*/ 300960 w 300240"/>
                <a:gd name="textAreaTop" fmla="*/ 0 h 308160"/>
                <a:gd name="textAreaBottom" fmla="*/ 308880 h 308160"/>
              </a:gdLst>
              <a:ahLst/>
              <a:cxnLst/>
              <a:rect l="textAreaLeft" t="textAreaTop" r="textAreaRight" b="textAreaBottom"/>
              <a:pathLst>
                <a:path w="97" h="97">
                  <a:moveTo>
                    <a:pt x="49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5"/>
                    <a:pt x="22" y="97"/>
                    <a:pt x="49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9" y="0"/>
                  </a:cubicBezTo>
                  <a:close/>
                  <a:moveTo>
                    <a:pt x="61" y="50"/>
                  </a:moveTo>
                  <a:cubicBezTo>
                    <a:pt x="53" y="50"/>
                    <a:pt x="53" y="50"/>
                    <a:pt x="53" y="50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29"/>
                    <a:pt x="43" y="22"/>
                    <a:pt x="53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2"/>
                    <a:pt x="53" y="32"/>
                    <a:pt x="53" y="34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62" y="40"/>
                    <a:pt x="62" y="40"/>
                    <a:pt x="62" y="40"/>
                  </a:cubicBezTo>
                  <a:lnTo>
                    <a:pt x="61" y="50"/>
                  </a:lnTo>
                  <a:close/>
                  <a:moveTo>
                    <a:pt x="61" y="50"/>
                  </a:moveTo>
                  <a:cubicBezTo>
                    <a:pt x="61" y="50"/>
                    <a:pt x="61" y="50"/>
                    <a:pt x="61" y="50"/>
                  </a:cubicBezTo>
                </a:path>
              </a:pathLst>
            </a:custGeom>
            <a:solidFill>
              <a:schemeClr val="bg1">
                <a:alpha val="1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numCol="1" spcCol="0" anchor="t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id-ID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6" name="Freeform 10"/>
            <p:cNvSpPr/>
            <p:nvPr/>
          </p:nvSpPr>
          <p:spPr>
            <a:xfrm>
              <a:off x="9330120" y="5498280"/>
              <a:ext cx="300240" cy="308160"/>
            </a:xfrm>
            <a:custGeom>
              <a:avLst/>
              <a:gdLst>
                <a:gd name="textAreaLeft" fmla="*/ 0 w 300240"/>
                <a:gd name="textAreaRight" fmla="*/ 300960 w 300240"/>
                <a:gd name="textAreaTop" fmla="*/ 0 h 308160"/>
                <a:gd name="textAreaBottom" fmla="*/ 308880 h 308160"/>
              </a:gdLst>
              <a:ahLst/>
              <a:cxnLst/>
              <a:rect l="textAreaLeft" t="textAreaTop" r="textAreaRight" b="textAreaBottom"/>
              <a:pathLst>
                <a:path w="97" h="97">
                  <a:moveTo>
                    <a:pt x="48" y="0"/>
                  </a:moveTo>
                  <a:cubicBezTo>
                    <a:pt x="21" y="0"/>
                    <a:pt x="0" y="22"/>
                    <a:pt x="0" y="48"/>
                  </a:cubicBezTo>
                  <a:cubicBezTo>
                    <a:pt x="0" y="75"/>
                    <a:pt x="21" y="97"/>
                    <a:pt x="48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8" y="0"/>
                  </a:cubicBezTo>
                  <a:close/>
                  <a:moveTo>
                    <a:pt x="72" y="41"/>
                  </a:moveTo>
                  <a:cubicBezTo>
                    <a:pt x="72" y="41"/>
                    <a:pt x="72" y="42"/>
                    <a:pt x="72" y="42"/>
                  </a:cubicBezTo>
                  <a:cubicBezTo>
                    <a:pt x="72" y="58"/>
                    <a:pt x="61" y="75"/>
                    <a:pt x="39" y="75"/>
                  </a:cubicBezTo>
                  <a:cubicBezTo>
                    <a:pt x="33" y="75"/>
                    <a:pt x="27" y="73"/>
                    <a:pt x="21" y="70"/>
                  </a:cubicBezTo>
                  <a:cubicBezTo>
                    <a:pt x="22" y="70"/>
                    <a:pt x="23" y="70"/>
                    <a:pt x="24" y="70"/>
                  </a:cubicBezTo>
                  <a:cubicBezTo>
                    <a:pt x="30" y="70"/>
                    <a:pt x="35" y="68"/>
                    <a:pt x="39" y="65"/>
                  </a:cubicBezTo>
                  <a:cubicBezTo>
                    <a:pt x="34" y="65"/>
                    <a:pt x="29" y="62"/>
                    <a:pt x="28" y="57"/>
                  </a:cubicBezTo>
                  <a:cubicBezTo>
                    <a:pt x="29" y="57"/>
                    <a:pt x="29" y="57"/>
                    <a:pt x="30" y="57"/>
                  </a:cubicBezTo>
                  <a:cubicBezTo>
                    <a:pt x="31" y="57"/>
                    <a:pt x="32" y="57"/>
                    <a:pt x="33" y="57"/>
                  </a:cubicBezTo>
                  <a:cubicBezTo>
                    <a:pt x="28" y="56"/>
                    <a:pt x="24" y="51"/>
                    <a:pt x="24" y="46"/>
                  </a:cubicBezTo>
                  <a:cubicBezTo>
                    <a:pt x="24" y="46"/>
                    <a:pt x="24" y="45"/>
                    <a:pt x="24" y="45"/>
                  </a:cubicBezTo>
                  <a:cubicBezTo>
                    <a:pt x="25" y="46"/>
                    <a:pt x="27" y="47"/>
                    <a:pt x="29" y="47"/>
                  </a:cubicBezTo>
                  <a:cubicBezTo>
                    <a:pt x="26" y="45"/>
                    <a:pt x="24" y="41"/>
                    <a:pt x="24" y="37"/>
                  </a:cubicBezTo>
                  <a:cubicBezTo>
                    <a:pt x="24" y="35"/>
                    <a:pt x="24" y="33"/>
                    <a:pt x="25" y="31"/>
                  </a:cubicBezTo>
                  <a:cubicBezTo>
                    <a:pt x="31" y="38"/>
                    <a:pt x="40" y="43"/>
                    <a:pt x="49" y="44"/>
                  </a:cubicBezTo>
                  <a:cubicBezTo>
                    <a:pt x="49" y="43"/>
                    <a:pt x="49" y="42"/>
                    <a:pt x="49" y="41"/>
                  </a:cubicBezTo>
                  <a:cubicBezTo>
                    <a:pt x="49" y="34"/>
                    <a:pt x="54" y="29"/>
                    <a:pt x="61" y="29"/>
                  </a:cubicBezTo>
                  <a:cubicBezTo>
                    <a:pt x="64" y="29"/>
                    <a:pt x="67" y="31"/>
                    <a:pt x="69" y="33"/>
                  </a:cubicBezTo>
                  <a:cubicBezTo>
                    <a:pt x="72" y="32"/>
                    <a:pt x="74" y="31"/>
                    <a:pt x="76" y="30"/>
                  </a:cubicBezTo>
                  <a:cubicBezTo>
                    <a:pt x="76" y="33"/>
                    <a:pt x="74" y="35"/>
                    <a:pt x="71" y="37"/>
                  </a:cubicBezTo>
                  <a:cubicBezTo>
                    <a:pt x="74" y="36"/>
                    <a:pt x="76" y="36"/>
                    <a:pt x="78" y="35"/>
                  </a:cubicBezTo>
                  <a:cubicBezTo>
                    <a:pt x="76" y="37"/>
                    <a:pt x="75" y="39"/>
                    <a:pt x="72" y="41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numCol="1" spcCol="0" anchor="t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id-ID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7" name="Freeform 11"/>
            <p:cNvSpPr/>
            <p:nvPr/>
          </p:nvSpPr>
          <p:spPr>
            <a:xfrm>
              <a:off x="9781920" y="5504760"/>
              <a:ext cx="295200" cy="301680"/>
            </a:xfrm>
            <a:custGeom>
              <a:avLst/>
              <a:gdLst>
                <a:gd name="textAreaLeft" fmla="*/ 0 w 295200"/>
                <a:gd name="textAreaRight" fmla="*/ 295920 w 295200"/>
                <a:gd name="textAreaTop" fmla="*/ 0 h 301680"/>
                <a:gd name="textAreaBottom" fmla="*/ 302400 h 301680"/>
              </a:gdLst>
              <a:ahLst/>
              <a:cxnLst/>
              <a:rect l="textAreaLeft" t="textAreaTop" r="textAreaRight" b="textAreaBottom"/>
              <a:pathLst>
                <a:path w="95" h="95">
                  <a:moveTo>
                    <a:pt x="8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2"/>
                    <a:pt x="3" y="95"/>
                    <a:pt x="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92" y="95"/>
                    <a:pt x="95" y="92"/>
                    <a:pt x="95" y="88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3"/>
                    <a:pt x="92" y="0"/>
                    <a:pt x="88" y="0"/>
                  </a:cubicBezTo>
                  <a:close/>
                  <a:moveTo>
                    <a:pt x="29" y="79"/>
                  </a:moveTo>
                  <a:cubicBezTo>
                    <a:pt x="15" y="79"/>
                    <a:pt x="15" y="79"/>
                    <a:pt x="15" y="7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79"/>
                  </a:lnTo>
                  <a:close/>
                  <a:moveTo>
                    <a:pt x="22" y="31"/>
                  </a:moveTo>
                  <a:cubicBezTo>
                    <a:pt x="22" y="31"/>
                    <a:pt x="22" y="31"/>
                    <a:pt x="22" y="31"/>
                  </a:cubicBezTo>
                  <a:cubicBezTo>
                    <a:pt x="17" y="31"/>
                    <a:pt x="14" y="27"/>
                    <a:pt x="14" y="23"/>
                  </a:cubicBezTo>
                  <a:cubicBezTo>
                    <a:pt x="14" y="19"/>
                    <a:pt x="17" y="16"/>
                    <a:pt x="22" y="16"/>
                  </a:cubicBezTo>
                  <a:cubicBezTo>
                    <a:pt x="27" y="16"/>
                    <a:pt x="30" y="19"/>
                    <a:pt x="30" y="23"/>
                  </a:cubicBezTo>
                  <a:cubicBezTo>
                    <a:pt x="30" y="27"/>
                    <a:pt x="27" y="31"/>
                    <a:pt x="22" y="31"/>
                  </a:cubicBezTo>
                  <a:close/>
                  <a:moveTo>
                    <a:pt x="80" y="79"/>
                  </a:moveTo>
                  <a:cubicBezTo>
                    <a:pt x="66" y="79"/>
                    <a:pt x="66" y="79"/>
                    <a:pt x="66" y="79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6" y="51"/>
                    <a:pt x="64" y="47"/>
                    <a:pt x="59" y="47"/>
                  </a:cubicBezTo>
                  <a:cubicBezTo>
                    <a:pt x="55" y="47"/>
                    <a:pt x="53" y="49"/>
                    <a:pt x="52" y="52"/>
                  </a:cubicBezTo>
                  <a:cubicBezTo>
                    <a:pt x="51" y="53"/>
                    <a:pt x="51" y="54"/>
                    <a:pt x="51" y="55"/>
                  </a:cubicBezTo>
                  <a:cubicBezTo>
                    <a:pt x="51" y="79"/>
                    <a:pt x="51" y="79"/>
                    <a:pt x="51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7" y="40"/>
                    <a:pt x="37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3" y="40"/>
                    <a:pt x="56" y="35"/>
                    <a:pt x="64" y="35"/>
                  </a:cubicBezTo>
                  <a:cubicBezTo>
                    <a:pt x="73" y="35"/>
                    <a:pt x="80" y="41"/>
                    <a:pt x="80" y="55"/>
                  </a:cubicBezTo>
                  <a:lnTo>
                    <a:pt x="80" y="79"/>
                  </a:lnTo>
                  <a:close/>
                  <a:moveTo>
                    <a:pt x="51" y="43"/>
                  </a:moveTo>
                  <a:cubicBezTo>
                    <a:pt x="51" y="43"/>
                    <a:pt x="51" y="42"/>
                    <a:pt x="51" y="42"/>
                  </a:cubicBezTo>
                  <a:cubicBezTo>
                    <a:pt x="51" y="43"/>
                    <a:pt x="51" y="43"/>
                    <a:pt x="51" y="43"/>
                  </a:cubicBezTo>
                  <a:close/>
                  <a:moveTo>
                    <a:pt x="51" y="43"/>
                  </a:moveTo>
                  <a:cubicBezTo>
                    <a:pt x="51" y="43"/>
                    <a:pt x="51" y="43"/>
                    <a:pt x="51" y="43"/>
                  </a:cubicBezTo>
                </a:path>
              </a:pathLst>
            </a:custGeom>
            <a:solidFill>
              <a:schemeClr val="bg1">
                <a:alpha val="1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numCol="1" spcCol="0" anchor="t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id-ID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8" name="Freeform 5"/>
          <p:cNvSpPr/>
          <p:nvPr/>
        </p:nvSpPr>
        <p:spPr>
          <a:xfrm>
            <a:off x="9051120" y="3613320"/>
            <a:ext cx="862920" cy="61200"/>
          </a:xfrm>
          <a:custGeom>
            <a:avLst/>
            <a:gdLst>
              <a:gd name="textAreaLeft" fmla="*/ 0 w 862920"/>
              <a:gd name="textAreaRight" fmla="*/ 863640 w 862920"/>
              <a:gd name="textAreaTop" fmla="*/ 0 h 61200"/>
              <a:gd name="textAreaBottom" fmla="*/ 61920 h 61200"/>
            </a:gdLst>
            <a:ahLst/>
            <a:cxnLst/>
            <a:rect l="textAreaLeft" t="textAreaTop" r="textAreaRight" b="textAreaBottom"/>
            <a:pathLst>
              <a:path w="228" h="14">
                <a:moveTo>
                  <a:pt x="228" y="7"/>
                </a:moveTo>
                <a:cubicBezTo>
                  <a:pt x="228" y="11"/>
                  <a:pt x="225" y="14"/>
                  <a:pt x="221" y="14"/>
                </a:cubicBezTo>
                <a:cubicBezTo>
                  <a:pt x="7" y="14"/>
                  <a:pt x="7" y="14"/>
                  <a:pt x="7" y="14"/>
                </a:cubicBezTo>
                <a:cubicBezTo>
                  <a:pt x="4" y="14"/>
                  <a:pt x="0" y="11"/>
                  <a:pt x="0" y="7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4" y="0"/>
                  <a:pt x="7" y="0"/>
                </a:cubicBezTo>
                <a:cubicBezTo>
                  <a:pt x="221" y="0"/>
                  <a:pt x="221" y="0"/>
                  <a:pt x="221" y="0"/>
                </a:cubicBezTo>
                <a:cubicBezTo>
                  <a:pt x="225" y="0"/>
                  <a:pt x="228" y="3"/>
                  <a:pt x="228" y="7"/>
                </a:cubicBezTo>
                <a:close/>
              </a:path>
            </a:pathLst>
          </a:custGeom>
          <a:solidFill>
            <a:srgbClr val="F68A2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30960" rIns="90000" bIns="30960" numCol="1" spcCol="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d-ID" sz="1800" b="0" strike="noStrike" spc="-1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9" name="Picture 15"/>
          <p:cNvPicPr/>
          <p:nvPr/>
        </p:nvPicPr>
        <p:blipFill>
          <a:blip r:embed="rId4"/>
          <a:stretch/>
        </p:blipFill>
        <p:spPr>
          <a:xfrm>
            <a:off x="8033400" y="1540800"/>
            <a:ext cx="2894400" cy="754920"/>
          </a:xfrm>
          <a:prstGeom prst="rect">
            <a:avLst/>
          </a:prstGeom>
          <a:ln w="0">
            <a:noFill/>
          </a:ln>
        </p:spPr>
      </p:pic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s-ES" sz="44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3200" b="0" strike="noStrike" spc="-1">
                <a:solidFill>
                  <a:srgbClr val="000000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8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4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E33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2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rgbClr val="262E3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id-ID" sz="1800" b="0" strike="noStrike" spc="-1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3" name="Picture 9"/>
          <p:cNvPicPr/>
          <p:nvPr/>
        </p:nvPicPr>
        <p:blipFill>
          <a:blip r:embed="rId3"/>
          <a:stretch/>
        </p:blipFill>
        <p:spPr>
          <a:xfrm>
            <a:off x="-2089440" y="-959400"/>
            <a:ext cx="14591520" cy="7978680"/>
          </a:xfrm>
          <a:prstGeom prst="rect">
            <a:avLst/>
          </a:prstGeom>
          <a:ln w="0">
            <a:noFill/>
          </a:ln>
        </p:spPr>
      </p:pic>
      <p:sp>
        <p:nvSpPr>
          <p:cNvPr id="14" name="Text Placeholder 11"/>
          <p:cNvSpPr/>
          <p:nvPr/>
        </p:nvSpPr>
        <p:spPr>
          <a:xfrm>
            <a:off x="476280" y="4182120"/>
            <a:ext cx="2691720" cy="382680"/>
          </a:xfrm>
          <a:prstGeom prst="roundRect">
            <a:avLst>
              <a:gd name="adj" fmla="val 50000"/>
            </a:avLst>
          </a:prstGeom>
          <a:noFill/>
          <a:ln w="0">
            <a:solidFill>
              <a:srgbClr val="F68A1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lnSpcReduction="10000"/>
          </a:bodyPr>
          <a:lstStyle/>
          <a:p>
            <a:pPr>
              <a:lnSpc>
                <a:spcPct val="100000"/>
              </a:lnSpc>
            </a:pPr>
            <a:endParaRPr lang="es-ES" sz="1200" b="0" strike="noStrike" spc="-1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5" name="Group 18"/>
          <p:cNvGrpSpPr/>
          <p:nvPr/>
        </p:nvGrpSpPr>
        <p:grpSpPr>
          <a:xfrm>
            <a:off x="646920" y="4782600"/>
            <a:ext cx="1189440" cy="308160"/>
            <a:chOff x="646920" y="4782600"/>
            <a:chExt cx="1189440" cy="308160"/>
          </a:xfrm>
        </p:grpSpPr>
        <p:sp>
          <p:nvSpPr>
            <p:cNvPr id="16" name="Freeform 9"/>
            <p:cNvSpPr/>
            <p:nvPr/>
          </p:nvSpPr>
          <p:spPr>
            <a:xfrm>
              <a:off x="646920" y="4782600"/>
              <a:ext cx="300240" cy="308160"/>
            </a:xfrm>
            <a:custGeom>
              <a:avLst/>
              <a:gdLst>
                <a:gd name="textAreaLeft" fmla="*/ 0 w 300240"/>
                <a:gd name="textAreaRight" fmla="*/ 300960 w 300240"/>
                <a:gd name="textAreaTop" fmla="*/ 0 h 308160"/>
                <a:gd name="textAreaBottom" fmla="*/ 308880 h 308160"/>
              </a:gdLst>
              <a:ahLst/>
              <a:cxnLst/>
              <a:rect l="textAreaLeft" t="textAreaTop" r="textAreaRight" b="textAreaBottom"/>
              <a:pathLst>
                <a:path w="97" h="97">
                  <a:moveTo>
                    <a:pt x="49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5"/>
                    <a:pt x="22" y="97"/>
                    <a:pt x="49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9" y="0"/>
                  </a:cubicBezTo>
                  <a:close/>
                  <a:moveTo>
                    <a:pt x="61" y="50"/>
                  </a:moveTo>
                  <a:cubicBezTo>
                    <a:pt x="53" y="50"/>
                    <a:pt x="53" y="50"/>
                    <a:pt x="53" y="50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29"/>
                    <a:pt x="43" y="22"/>
                    <a:pt x="53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2"/>
                    <a:pt x="53" y="32"/>
                    <a:pt x="53" y="34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62" y="40"/>
                    <a:pt x="62" y="40"/>
                    <a:pt x="62" y="40"/>
                  </a:cubicBezTo>
                  <a:lnTo>
                    <a:pt x="61" y="50"/>
                  </a:lnTo>
                  <a:close/>
                  <a:moveTo>
                    <a:pt x="61" y="50"/>
                  </a:moveTo>
                  <a:cubicBezTo>
                    <a:pt x="61" y="50"/>
                    <a:pt x="61" y="50"/>
                    <a:pt x="61" y="5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numCol="1" spcCol="0" anchor="t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id-ID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7" name="Freeform 10"/>
            <p:cNvSpPr/>
            <p:nvPr/>
          </p:nvSpPr>
          <p:spPr>
            <a:xfrm>
              <a:off x="1089360" y="4782600"/>
              <a:ext cx="300240" cy="308160"/>
            </a:xfrm>
            <a:custGeom>
              <a:avLst/>
              <a:gdLst>
                <a:gd name="textAreaLeft" fmla="*/ 0 w 300240"/>
                <a:gd name="textAreaRight" fmla="*/ 300960 w 300240"/>
                <a:gd name="textAreaTop" fmla="*/ 0 h 308160"/>
                <a:gd name="textAreaBottom" fmla="*/ 308880 h 308160"/>
              </a:gdLst>
              <a:ahLst/>
              <a:cxnLst/>
              <a:rect l="textAreaLeft" t="textAreaTop" r="textAreaRight" b="textAreaBottom"/>
              <a:pathLst>
                <a:path w="97" h="97">
                  <a:moveTo>
                    <a:pt x="48" y="0"/>
                  </a:moveTo>
                  <a:cubicBezTo>
                    <a:pt x="21" y="0"/>
                    <a:pt x="0" y="22"/>
                    <a:pt x="0" y="48"/>
                  </a:cubicBezTo>
                  <a:cubicBezTo>
                    <a:pt x="0" y="75"/>
                    <a:pt x="21" y="97"/>
                    <a:pt x="48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8" y="0"/>
                  </a:cubicBezTo>
                  <a:close/>
                  <a:moveTo>
                    <a:pt x="72" y="41"/>
                  </a:moveTo>
                  <a:cubicBezTo>
                    <a:pt x="72" y="41"/>
                    <a:pt x="72" y="42"/>
                    <a:pt x="72" y="42"/>
                  </a:cubicBezTo>
                  <a:cubicBezTo>
                    <a:pt x="72" y="58"/>
                    <a:pt x="61" y="75"/>
                    <a:pt x="39" y="75"/>
                  </a:cubicBezTo>
                  <a:cubicBezTo>
                    <a:pt x="33" y="75"/>
                    <a:pt x="27" y="73"/>
                    <a:pt x="21" y="70"/>
                  </a:cubicBezTo>
                  <a:cubicBezTo>
                    <a:pt x="22" y="70"/>
                    <a:pt x="23" y="70"/>
                    <a:pt x="24" y="70"/>
                  </a:cubicBezTo>
                  <a:cubicBezTo>
                    <a:pt x="30" y="70"/>
                    <a:pt x="35" y="68"/>
                    <a:pt x="39" y="65"/>
                  </a:cubicBezTo>
                  <a:cubicBezTo>
                    <a:pt x="34" y="65"/>
                    <a:pt x="29" y="62"/>
                    <a:pt x="28" y="57"/>
                  </a:cubicBezTo>
                  <a:cubicBezTo>
                    <a:pt x="29" y="57"/>
                    <a:pt x="29" y="57"/>
                    <a:pt x="30" y="57"/>
                  </a:cubicBezTo>
                  <a:cubicBezTo>
                    <a:pt x="31" y="57"/>
                    <a:pt x="32" y="57"/>
                    <a:pt x="33" y="57"/>
                  </a:cubicBezTo>
                  <a:cubicBezTo>
                    <a:pt x="28" y="56"/>
                    <a:pt x="24" y="51"/>
                    <a:pt x="24" y="46"/>
                  </a:cubicBezTo>
                  <a:cubicBezTo>
                    <a:pt x="24" y="46"/>
                    <a:pt x="24" y="45"/>
                    <a:pt x="24" y="45"/>
                  </a:cubicBezTo>
                  <a:cubicBezTo>
                    <a:pt x="25" y="46"/>
                    <a:pt x="27" y="47"/>
                    <a:pt x="29" y="47"/>
                  </a:cubicBezTo>
                  <a:cubicBezTo>
                    <a:pt x="26" y="45"/>
                    <a:pt x="24" y="41"/>
                    <a:pt x="24" y="37"/>
                  </a:cubicBezTo>
                  <a:cubicBezTo>
                    <a:pt x="24" y="35"/>
                    <a:pt x="24" y="33"/>
                    <a:pt x="25" y="31"/>
                  </a:cubicBezTo>
                  <a:cubicBezTo>
                    <a:pt x="31" y="38"/>
                    <a:pt x="40" y="43"/>
                    <a:pt x="49" y="44"/>
                  </a:cubicBezTo>
                  <a:cubicBezTo>
                    <a:pt x="49" y="43"/>
                    <a:pt x="49" y="42"/>
                    <a:pt x="49" y="41"/>
                  </a:cubicBezTo>
                  <a:cubicBezTo>
                    <a:pt x="49" y="34"/>
                    <a:pt x="54" y="29"/>
                    <a:pt x="61" y="29"/>
                  </a:cubicBezTo>
                  <a:cubicBezTo>
                    <a:pt x="64" y="29"/>
                    <a:pt x="67" y="31"/>
                    <a:pt x="69" y="33"/>
                  </a:cubicBezTo>
                  <a:cubicBezTo>
                    <a:pt x="72" y="32"/>
                    <a:pt x="74" y="31"/>
                    <a:pt x="76" y="30"/>
                  </a:cubicBezTo>
                  <a:cubicBezTo>
                    <a:pt x="76" y="33"/>
                    <a:pt x="74" y="35"/>
                    <a:pt x="71" y="37"/>
                  </a:cubicBezTo>
                  <a:cubicBezTo>
                    <a:pt x="74" y="36"/>
                    <a:pt x="76" y="36"/>
                    <a:pt x="78" y="35"/>
                  </a:cubicBezTo>
                  <a:cubicBezTo>
                    <a:pt x="76" y="37"/>
                    <a:pt x="75" y="39"/>
                    <a:pt x="72" y="4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numCol="1" spcCol="0" anchor="t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id-ID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8" name="Freeform 11"/>
            <p:cNvSpPr/>
            <p:nvPr/>
          </p:nvSpPr>
          <p:spPr>
            <a:xfrm>
              <a:off x="1541160" y="4789080"/>
              <a:ext cx="295200" cy="301680"/>
            </a:xfrm>
            <a:custGeom>
              <a:avLst/>
              <a:gdLst>
                <a:gd name="textAreaLeft" fmla="*/ 0 w 295200"/>
                <a:gd name="textAreaRight" fmla="*/ 295920 w 295200"/>
                <a:gd name="textAreaTop" fmla="*/ 0 h 301680"/>
                <a:gd name="textAreaBottom" fmla="*/ 302400 h 301680"/>
              </a:gdLst>
              <a:ahLst/>
              <a:cxnLst/>
              <a:rect l="textAreaLeft" t="textAreaTop" r="textAreaRight" b="textAreaBottom"/>
              <a:pathLst>
                <a:path w="95" h="95">
                  <a:moveTo>
                    <a:pt x="8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2"/>
                    <a:pt x="3" y="95"/>
                    <a:pt x="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92" y="95"/>
                    <a:pt x="95" y="92"/>
                    <a:pt x="95" y="88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3"/>
                    <a:pt x="92" y="0"/>
                    <a:pt x="88" y="0"/>
                  </a:cubicBezTo>
                  <a:close/>
                  <a:moveTo>
                    <a:pt x="29" y="79"/>
                  </a:moveTo>
                  <a:cubicBezTo>
                    <a:pt x="15" y="79"/>
                    <a:pt x="15" y="79"/>
                    <a:pt x="15" y="7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79"/>
                  </a:lnTo>
                  <a:close/>
                  <a:moveTo>
                    <a:pt x="22" y="31"/>
                  </a:moveTo>
                  <a:cubicBezTo>
                    <a:pt x="22" y="31"/>
                    <a:pt x="22" y="31"/>
                    <a:pt x="22" y="31"/>
                  </a:cubicBezTo>
                  <a:cubicBezTo>
                    <a:pt x="17" y="31"/>
                    <a:pt x="14" y="27"/>
                    <a:pt x="14" y="23"/>
                  </a:cubicBezTo>
                  <a:cubicBezTo>
                    <a:pt x="14" y="19"/>
                    <a:pt x="17" y="16"/>
                    <a:pt x="22" y="16"/>
                  </a:cubicBezTo>
                  <a:cubicBezTo>
                    <a:pt x="27" y="16"/>
                    <a:pt x="30" y="19"/>
                    <a:pt x="30" y="23"/>
                  </a:cubicBezTo>
                  <a:cubicBezTo>
                    <a:pt x="30" y="27"/>
                    <a:pt x="27" y="31"/>
                    <a:pt x="22" y="31"/>
                  </a:cubicBezTo>
                  <a:close/>
                  <a:moveTo>
                    <a:pt x="80" y="79"/>
                  </a:moveTo>
                  <a:cubicBezTo>
                    <a:pt x="66" y="79"/>
                    <a:pt x="66" y="79"/>
                    <a:pt x="66" y="79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6" y="51"/>
                    <a:pt x="64" y="47"/>
                    <a:pt x="59" y="47"/>
                  </a:cubicBezTo>
                  <a:cubicBezTo>
                    <a:pt x="55" y="47"/>
                    <a:pt x="53" y="49"/>
                    <a:pt x="52" y="52"/>
                  </a:cubicBezTo>
                  <a:cubicBezTo>
                    <a:pt x="51" y="53"/>
                    <a:pt x="51" y="54"/>
                    <a:pt x="51" y="55"/>
                  </a:cubicBezTo>
                  <a:cubicBezTo>
                    <a:pt x="51" y="79"/>
                    <a:pt x="51" y="79"/>
                    <a:pt x="51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7" y="40"/>
                    <a:pt x="37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3" y="40"/>
                    <a:pt x="56" y="35"/>
                    <a:pt x="64" y="35"/>
                  </a:cubicBezTo>
                  <a:cubicBezTo>
                    <a:pt x="73" y="35"/>
                    <a:pt x="80" y="41"/>
                    <a:pt x="80" y="55"/>
                  </a:cubicBezTo>
                  <a:lnTo>
                    <a:pt x="80" y="79"/>
                  </a:lnTo>
                  <a:close/>
                  <a:moveTo>
                    <a:pt x="51" y="43"/>
                  </a:moveTo>
                  <a:cubicBezTo>
                    <a:pt x="51" y="43"/>
                    <a:pt x="51" y="42"/>
                    <a:pt x="51" y="42"/>
                  </a:cubicBezTo>
                  <a:cubicBezTo>
                    <a:pt x="51" y="43"/>
                    <a:pt x="51" y="43"/>
                    <a:pt x="51" y="43"/>
                  </a:cubicBezTo>
                  <a:close/>
                  <a:moveTo>
                    <a:pt x="51" y="43"/>
                  </a:moveTo>
                  <a:cubicBezTo>
                    <a:pt x="51" y="43"/>
                    <a:pt x="51" y="43"/>
                    <a:pt x="51" y="43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numCol="1" spcCol="0" anchor="t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id-ID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19" name="Rounded Rectangle 1"/>
          <p:cNvSpPr/>
          <p:nvPr/>
        </p:nvSpPr>
        <p:spPr>
          <a:xfrm>
            <a:off x="583920" y="3039840"/>
            <a:ext cx="806040" cy="74880"/>
          </a:xfrm>
          <a:prstGeom prst="roundRect">
            <a:avLst>
              <a:gd name="adj" fmla="val 50000"/>
            </a:avLst>
          </a:prstGeom>
          <a:solidFill>
            <a:srgbClr val="F68A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8640" rIns="90000" bIns="864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id-ID" sz="1800" b="0" strike="noStrike" spc="-1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0" name="Picture 23"/>
          <p:cNvPicPr/>
          <p:nvPr/>
        </p:nvPicPr>
        <p:blipFill>
          <a:blip r:embed="rId4"/>
          <a:stretch/>
        </p:blipFill>
        <p:spPr>
          <a:xfrm>
            <a:off x="465480" y="1503000"/>
            <a:ext cx="2742480" cy="715320"/>
          </a:xfrm>
          <a:prstGeom prst="rect">
            <a:avLst/>
          </a:prstGeom>
          <a:ln w="0">
            <a:noFill/>
          </a:ln>
        </p:spPr>
      </p:pic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s-ES" sz="4400" b="0" strike="noStrike" spc="-1">
                <a:solidFill>
                  <a:srgbClr val="FFFFFF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ES" sz="3200" b="0" strike="noStrike" spc="-1">
                <a:solidFill>
                  <a:srgbClr val="FFFFFF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s-ES" sz="2800" b="0" strike="noStrike" spc="-1">
                <a:solidFill>
                  <a:srgbClr val="FFFFFF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ES" sz="2400" b="0" strike="noStrike" spc="-1">
                <a:solidFill>
                  <a:srgbClr val="FFFFFF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solidFill>
                  <a:srgbClr val="FFFFFF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FFFFFF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FFFFFF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FFFFFF"/>
                </a:solidFill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4963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2">
          <p15:clr>
            <a:srgbClr val="F26B43"/>
          </p15:clr>
        </p15:guide>
        <p15:guide id="2" pos="7368">
          <p15:clr>
            <a:srgbClr val="F26B43"/>
          </p15:clr>
        </p15:guide>
        <p15:guide id="3" orient="horz" pos="960">
          <p15:clr>
            <a:srgbClr val="F26B43"/>
          </p15:clr>
        </p15:guide>
        <p15:guide id="4" orient="horz" pos="3888">
          <p15:clr>
            <a:srgbClr val="F26B43"/>
          </p15:clr>
        </p15:guide>
        <p15:guide id="5" pos="384">
          <p15:clr>
            <a:srgbClr val="F26B43"/>
          </p15:clr>
        </p15:guide>
        <p15:guide id="6" pos="72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>
            <a:alphaModFix amt="75000"/>
          </a:blip>
          <a:stretch>
            <a:fillRect t="-8997" b="-899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/>
          </p:nvPr>
        </p:nvSpPr>
        <p:spPr>
          <a:xfrm>
            <a:off x="7258680" y="2337840"/>
            <a:ext cx="4447800" cy="1119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s-ES" sz="4000" b="1" strike="noStrike" spc="-1" dirty="0">
                <a:solidFill>
                  <a:schemeClr val="lt1"/>
                </a:solidFill>
                <a:latin typeface="Proxima Nova"/>
              </a:rPr>
              <a:t>Equipo A</a:t>
            </a:r>
            <a:r>
              <a:rPr lang="es-ES" sz="4000" b="1" spc="-1" dirty="0">
                <a:solidFill>
                  <a:schemeClr val="lt1"/>
                </a:solidFill>
                <a:latin typeface="Proxima Nova"/>
              </a:rPr>
              <a:t> – Perfil cliente</a:t>
            </a:r>
            <a:endParaRPr lang="es-ES" sz="40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Rectángulo 4"/>
          <p:cNvSpPr/>
          <p:nvPr/>
        </p:nvSpPr>
        <p:spPr>
          <a:xfrm>
            <a:off x="8075160" y="1571400"/>
            <a:ext cx="2896920" cy="656640"/>
          </a:xfrm>
          <a:prstGeom prst="rect">
            <a:avLst/>
          </a:prstGeom>
          <a:solidFill>
            <a:srgbClr val="262E33"/>
          </a:solidFill>
          <a:ln>
            <a:solidFill>
              <a:srgbClr val="262E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s-ES" sz="2800" b="0" strike="noStrike" spc="-1">
                <a:solidFill>
                  <a:srgbClr val="F68A1F"/>
                </a:solidFill>
                <a:latin typeface="Calibri"/>
              </a:rPr>
              <a:t>BANK</a:t>
            </a:r>
            <a:r>
              <a:rPr lang="es-ES" sz="2800" b="0" strike="noStrike" spc="-1">
                <a:solidFill>
                  <a:schemeClr val="lt1"/>
                </a:solidFill>
                <a:latin typeface="Calibri"/>
              </a:rPr>
              <a:t> Marketing</a:t>
            </a:r>
            <a:endParaRPr lang="es-ES" sz="2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Rectángulo 31"/>
          <p:cNvSpPr/>
          <p:nvPr/>
        </p:nvSpPr>
        <p:spPr>
          <a:xfrm>
            <a:off x="8483760" y="4870440"/>
            <a:ext cx="1968120" cy="40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algn="ctr" defTabSz="914400">
              <a:lnSpc>
                <a:spcPct val="90000"/>
              </a:lnSpc>
              <a:tabLst>
                <a:tab pos="0" algn="l"/>
              </a:tabLst>
            </a:pPr>
            <a:r>
              <a:rPr lang="es-ES" sz="2400" b="0" strike="noStrike" spc="-1">
                <a:solidFill>
                  <a:srgbClr val="FD39FD"/>
                </a:solidFill>
                <a:latin typeface="Proxima Nova"/>
              </a:rPr>
              <a:t>IT Academy</a:t>
            </a:r>
            <a:endParaRPr lang="es-ES" sz="2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98E40D8-327D-DD2A-913E-3746D9007DC5}"/>
              </a:ext>
            </a:extLst>
          </p:cNvPr>
          <p:cNvSpPr txBox="1">
            <a:spLocks/>
          </p:cNvSpPr>
          <p:nvPr/>
        </p:nvSpPr>
        <p:spPr>
          <a:xfrm>
            <a:off x="7258512" y="3839467"/>
            <a:ext cx="4448579" cy="725186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</a:rPr>
              <a:t>¿</a:t>
            </a:r>
            <a:r>
              <a:rPr lang="en-US" sz="1600" dirty="0" err="1">
                <a:solidFill>
                  <a:schemeClr val="bg1"/>
                </a:solidFill>
              </a:rPr>
              <a:t>Cómo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podemos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ajustar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nuestras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ofertas</a:t>
            </a:r>
            <a:r>
              <a:rPr lang="en-US" sz="1600" dirty="0">
                <a:solidFill>
                  <a:schemeClr val="bg1"/>
                </a:solidFill>
              </a:rPr>
              <a:t> y </a:t>
            </a:r>
            <a:r>
              <a:rPr lang="en-US" sz="1600" dirty="0" err="1">
                <a:solidFill>
                  <a:schemeClr val="bg1"/>
                </a:solidFill>
              </a:rPr>
              <a:t>promociones</a:t>
            </a:r>
            <a:r>
              <a:rPr lang="en-US" sz="1600" dirty="0">
                <a:solidFill>
                  <a:schemeClr val="bg1"/>
                </a:solidFill>
              </a:rPr>
              <a:t> para </a:t>
            </a:r>
            <a:r>
              <a:rPr lang="en-US" sz="1600" dirty="0" err="1">
                <a:solidFill>
                  <a:schemeClr val="bg1"/>
                </a:solidFill>
              </a:rPr>
              <a:t>alinearnos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mejor</a:t>
            </a:r>
            <a:r>
              <a:rPr lang="en-US" sz="1600" dirty="0">
                <a:solidFill>
                  <a:schemeClr val="bg1"/>
                </a:solidFill>
              </a:rPr>
              <a:t> con las </a:t>
            </a:r>
            <a:r>
              <a:rPr lang="en-US" sz="1600" dirty="0" err="1">
                <a:solidFill>
                  <a:schemeClr val="bg1"/>
                </a:solidFill>
              </a:rPr>
              <a:t>características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demográficas</a:t>
            </a:r>
            <a:r>
              <a:rPr lang="en-US" sz="1600" dirty="0">
                <a:solidFill>
                  <a:schemeClr val="bg1"/>
                </a:solidFill>
              </a:rPr>
              <a:t> de </a:t>
            </a:r>
            <a:r>
              <a:rPr lang="en-US" sz="1600" dirty="0" err="1">
                <a:solidFill>
                  <a:schemeClr val="bg1"/>
                </a:solidFill>
              </a:rPr>
              <a:t>nuestros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clientes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más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valiosos</a:t>
            </a:r>
            <a:r>
              <a:rPr lang="en-US" sz="1600" dirty="0">
                <a:solidFill>
                  <a:schemeClr val="bg1"/>
                </a:solidFill>
              </a:rPr>
              <a:t>?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F3E28-4882-D1EB-8A72-7DA256D32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3219937-8F1C-E243-C001-6E93BF011249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66A98C1-7A66-F540-92CB-5630D22B7D2A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4ED24B5F-BBB9-748E-6A75-0FAB4ECD7527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9981C9AB-9DE1-D327-E456-8CCAE3E64BF5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SEGMENTO 4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708453-AC76-973B-D116-5642A11AD1EA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4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DB79FA99-29C3-0D6A-1539-C45139C09E81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2" name="Rectangle: Rounded Corners 23">
            <a:extLst>
              <a:ext uri="{FF2B5EF4-FFF2-40B4-BE49-F238E27FC236}">
                <a16:creationId xmlns:a16="http://schemas.microsoft.com/office/drawing/2014/main" id="{FF486D72-FCC8-D46F-126E-878473287E5F}"/>
              </a:ext>
            </a:extLst>
          </p:cNvPr>
          <p:cNvSpPr/>
          <p:nvPr/>
        </p:nvSpPr>
        <p:spPr>
          <a:xfrm>
            <a:off x="6777855" y="4486451"/>
            <a:ext cx="3147216" cy="165641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Un gran porcentaje de personas en la categoría “otro”: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s-ES" sz="1400" dirty="0">
              <a:solidFill>
                <a:prstClr val="black"/>
              </a:solidFill>
              <a:latin typeface="Calibri" panose="020F0502020204030204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Jubilados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Desempleados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Estudiantes</a:t>
            </a:r>
          </a:p>
        </p:txBody>
      </p:sp>
      <p:sp>
        <p:nvSpPr>
          <p:cNvPr id="33" name="Rectangle: Rounded Corners 23">
            <a:extLst>
              <a:ext uri="{FF2B5EF4-FFF2-40B4-BE49-F238E27FC236}">
                <a16:creationId xmlns:a16="http://schemas.microsoft.com/office/drawing/2014/main" id="{C679A058-DDD0-C5D3-B5A4-491B382798EA}"/>
              </a:ext>
            </a:extLst>
          </p:cNvPr>
          <p:cNvSpPr/>
          <p:nvPr/>
        </p:nvSpPr>
        <p:spPr>
          <a:xfrm>
            <a:off x="1924465" y="4841870"/>
            <a:ext cx="2712527" cy="939797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La mayoría tiene estudios secundarios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09EA30D-B6BD-7DB4-4589-D862908E7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266" y="1058649"/>
            <a:ext cx="3512394" cy="332022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B63189F-E05C-7BDB-9F19-FCA0CBDAA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023" y="1076333"/>
            <a:ext cx="2847103" cy="356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46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7C2AE-687B-2FB2-F2E6-A53F187FB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1D9B40D-3F91-4D40-DA05-FE2FCD793DFA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114097-2C4F-1C42-222B-E56F66546BFF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3006A7F8-58E8-8449-13B5-11FEB7205E93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1C586112-27F8-B7E8-95AC-D0D344F0FE71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SEGMENTO 4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BB65F-3767-9613-885C-0E3D5D8E7AED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4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B304B437-6E4D-13E2-C5CF-EBFD611C2567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2" name="Rectangle: Rounded Corners 23">
            <a:extLst>
              <a:ext uri="{FF2B5EF4-FFF2-40B4-BE49-F238E27FC236}">
                <a16:creationId xmlns:a16="http://schemas.microsoft.com/office/drawing/2014/main" id="{C030EC90-21B7-9890-3255-1EEE2FD02A11}"/>
              </a:ext>
            </a:extLst>
          </p:cNvPr>
          <p:cNvSpPr/>
          <p:nvPr/>
        </p:nvSpPr>
        <p:spPr>
          <a:xfrm>
            <a:off x="6823522" y="4856387"/>
            <a:ext cx="2716341" cy="113583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Solo el 21% tiene contratada una hipoteca</a:t>
            </a:r>
          </a:p>
        </p:txBody>
      </p:sp>
      <p:sp>
        <p:nvSpPr>
          <p:cNvPr id="33" name="Rectangle: Rounded Corners 23">
            <a:extLst>
              <a:ext uri="{FF2B5EF4-FFF2-40B4-BE49-F238E27FC236}">
                <a16:creationId xmlns:a16="http://schemas.microsoft.com/office/drawing/2014/main" id="{09B53150-4820-96FC-0D08-9D9ED29675D6}"/>
              </a:ext>
            </a:extLst>
          </p:cNvPr>
          <p:cNvSpPr/>
          <p:nvPr/>
        </p:nvSpPr>
        <p:spPr>
          <a:xfrm>
            <a:off x="2024451" y="4951828"/>
            <a:ext cx="2617736" cy="90603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Mayor proporción de personas casadas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E0903F7-0AC4-1BE5-0CD1-A5F446301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990" y="1247320"/>
            <a:ext cx="3116658" cy="360906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7DBE9DD-6743-E629-7C54-180285F8A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700" y="1249005"/>
            <a:ext cx="2716342" cy="356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4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79D05-2B17-BFD1-2919-930E1102C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C76E301-4947-6FCC-41B2-283D1922D45A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9BC4F33-2021-C7B3-CA73-452A85FA5C51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D0A52B6A-7095-42C1-FFF2-F7FDF00C0214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8C0656EC-2DE2-173F-8472-0D7CDD341BC3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SEGMENTO </a:t>
            </a:r>
            <a:r>
              <a:rPr lang="en-GB" sz="3200" b="1" spc="-1" dirty="0">
                <a:solidFill>
                  <a:srgbClr val="595959"/>
                </a:solidFill>
                <a:latin typeface="Lato Black"/>
                <a:ea typeface="Tahoma"/>
              </a:rPr>
              <a:t>4 </a:t>
            </a: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– PROPUESTA DE NEGOCIO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DFF47-0D5C-1603-91A4-505EB443757B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4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40CB5F5C-45C0-DE1F-F289-326722DE625D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4" name="Rectangle: Rounded Corners 23">
            <a:extLst>
              <a:ext uri="{FF2B5EF4-FFF2-40B4-BE49-F238E27FC236}">
                <a16:creationId xmlns:a16="http://schemas.microsoft.com/office/drawing/2014/main" id="{3D434CC5-519E-F71E-616E-8AB07ADD4815}"/>
              </a:ext>
            </a:extLst>
          </p:cNvPr>
          <p:cNvSpPr/>
          <p:nvPr/>
        </p:nvSpPr>
        <p:spPr>
          <a:xfrm>
            <a:off x="1173557" y="2672674"/>
            <a:ext cx="3212175" cy="1602993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schemeClr val="accent1"/>
                </a:solidFill>
                <a:latin typeface="Calibri" panose="020F0502020204030204"/>
              </a:rPr>
              <a:t>PERFIL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Personas</a:t>
            </a: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 mayores </a:t>
            </a: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(</a:t>
            </a: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jubilados</a:t>
            </a: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, desempleados) con</a:t>
            </a: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educación</a:t>
            </a: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 secundaria </a:t>
            </a: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y</a:t>
            </a: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 sin hipoteca</a:t>
            </a:r>
          </a:p>
        </p:txBody>
      </p:sp>
      <p:sp>
        <p:nvSpPr>
          <p:cNvPr id="7" name="Rectangle: Rounded Corners 23">
            <a:extLst>
              <a:ext uri="{FF2B5EF4-FFF2-40B4-BE49-F238E27FC236}">
                <a16:creationId xmlns:a16="http://schemas.microsoft.com/office/drawing/2014/main" id="{46FEF1BA-E890-AA79-2114-C751922A388A}"/>
              </a:ext>
            </a:extLst>
          </p:cNvPr>
          <p:cNvSpPr/>
          <p:nvPr/>
        </p:nvSpPr>
        <p:spPr>
          <a:xfrm>
            <a:off x="5156201" y="1182668"/>
            <a:ext cx="5604932" cy="3632200"/>
          </a:xfrm>
          <a:prstGeom prst="verticalScroll">
            <a:avLst/>
          </a:prstGeom>
          <a:noFill/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s-ES" dirty="0">
              <a:solidFill>
                <a:prstClr val="black"/>
              </a:solidFill>
              <a:latin typeface="Calibri" panose="020F0502020204030204"/>
            </a:endParaRP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b="1" dirty="0">
                <a:solidFill>
                  <a:schemeClr val="accent1"/>
                </a:solidFill>
                <a:latin typeface="Calibri" panose="020F0502020204030204"/>
              </a:rPr>
              <a:t>PROPUESTA</a:t>
            </a:r>
          </a:p>
          <a:p>
            <a:pPr marL="285750" marR="0" lvl="0" indent="-2857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2000" dirty="0">
                <a:solidFill>
                  <a:prstClr val="black"/>
                </a:solidFill>
                <a:latin typeface="Calibri" panose="020F0502020204030204"/>
              </a:rPr>
              <a:t>Productos de ahorro de bajo riesgo</a:t>
            </a:r>
          </a:p>
          <a:p>
            <a:pPr marL="285750" marR="0" lvl="0" indent="-2857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2000" dirty="0">
                <a:solidFill>
                  <a:prstClr val="black"/>
                </a:solidFill>
                <a:latin typeface="Calibri" panose="020F0502020204030204"/>
              </a:rPr>
              <a:t>Seguros de vida para personas mayores</a:t>
            </a:r>
          </a:p>
          <a:p>
            <a:pPr marL="285750" marR="0" lvl="0" indent="-2857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2000" dirty="0">
                <a:solidFill>
                  <a:prstClr val="black"/>
                </a:solidFill>
                <a:latin typeface="Calibri" panose="020F0502020204030204"/>
              </a:rPr>
              <a:t>Planes de retiro</a:t>
            </a:r>
          </a:p>
          <a:p>
            <a:pPr marL="285750" marR="0" lvl="0" indent="-2857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2000" dirty="0">
                <a:solidFill>
                  <a:prstClr val="black"/>
                </a:solidFill>
                <a:latin typeface="Calibri" panose="020F0502020204030204"/>
              </a:rPr>
              <a:t>Promociones para transferencias de pensiones</a:t>
            </a:r>
          </a:p>
        </p:txBody>
      </p:sp>
    </p:spTree>
    <p:extLst>
      <p:ext uri="{BB962C8B-B14F-4D97-AF65-F5344CB8AC3E}">
        <p14:creationId xmlns:p14="http://schemas.microsoft.com/office/powerpoint/2010/main" val="2516834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896CE-658A-E256-9864-0F8AF2176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CA3B7C0-F734-9D50-2CF1-54294BC58699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3E8269-C302-962D-BDC3-70F875664426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B57B7178-6995-A37C-D343-1D52332B07B3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46193025-1F1C-0007-DCAC-AA5D9300586B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SEGMENTO </a:t>
            </a:r>
            <a:r>
              <a:rPr lang="en-GB" sz="3200" b="1" spc="-1" dirty="0">
                <a:solidFill>
                  <a:srgbClr val="595959"/>
                </a:solidFill>
                <a:latin typeface="Lato Black"/>
                <a:ea typeface="Tahoma"/>
              </a:rPr>
              <a:t>5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25A8F-582D-F60A-3547-52F66F17A675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4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26F83100-A41D-D40B-BEE3-286AC0CFA932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4" name="Rectangle: Rounded Corners 23">
            <a:extLst>
              <a:ext uri="{FF2B5EF4-FFF2-40B4-BE49-F238E27FC236}">
                <a16:creationId xmlns:a16="http://schemas.microsoft.com/office/drawing/2014/main" id="{BE55E070-621A-1A1D-92CB-B96C12ABE206}"/>
              </a:ext>
            </a:extLst>
          </p:cNvPr>
          <p:cNvSpPr/>
          <p:nvPr/>
        </p:nvSpPr>
        <p:spPr>
          <a:xfrm>
            <a:off x="696604" y="2588261"/>
            <a:ext cx="2266104" cy="65586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Balances más bien bajos, incluyendo algunos negativos</a:t>
            </a:r>
          </a:p>
        </p:txBody>
      </p:sp>
      <p:sp>
        <p:nvSpPr>
          <p:cNvPr id="9" name="Rectangle: Rounded Corners 23">
            <a:extLst>
              <a:ext uri="{FF2B5EF4-FFF2-40B4-BE49-F238E27FC236}">
                <a16:creationId xmlns:a16="http://schemas.microsoft.com/office/drawing/2014/main" id="{ACE7B99E-A567-C120-298C-E750D0AC43E6}"/>
              </a:ext>
            </a:extLst>
          </p:cNvPr>
          <p:cNvSpPr/>
          <p:nvPr/>
        </p:nvSpPr>
        <p:spPr>
          <a:xfrm>
            <a:off x="696604" y="4708294"/>
            <a:ext cx="2266104" cy="65586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La mayoría tiene entre 25 y 40 años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760A34-B13D-1CC6-A5E7-11C95D5D2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742" y="1182668"/>
            <a:ext cx="7850251" cy="456695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1E1D735-12A1-0CD0-D44F-C5520904B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58" y="1613805"/>
            <a:ext cx="2152650" cy="84772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E6E0740-D245-9067-D8C0-3119981F6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745" y="3925702"/>
            <a:ext cx="18192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27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4CEB9-B040-F45C-6377-2F6D0ACE0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F5D0968-8D06-6308-CAB4-43B56AE42B43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F3A4CE9-8DC1-3AA0-8E9B-59A449C21D22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FDE5A994-C04D-ED12-E463-97E13DA6D654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1B67D039-22AE-676A-55D8-E4449B6F1373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SEGMENTO 5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D076C-6313-8446-E6F8-08DB082A7207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4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73CEEE1A-872A-A7D9-1833-0C8264A0F33E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3" name="Rectangle: Rounded Corners 23">
            <a:extLst>
              <a:ext uri="{FF2B5EF4-FFF2-40B4-BE49-F238E27FC236}">
                <a16:creationId xmlns:a16="http://schemas.microsoft.com/office/drawing/2014/main" id="{960A5888-CAC4-39ED-21FE-4D1A0CAE3481}"/>
              </a:ext>
            </a:extLst>
          </p:cNvPr>
          <p:cNvSpPr/>
          <p:nvPr/>
        </p:nvSpPr>
        <p:spPr>
          <a:xfrm>
            <a:off x="2098311" y="4833555"/>
            <a:ext cx="2712527" cy="939797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La mayoría tiene estudios secundarios o terciarios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E876F90-A6E5-76E8-51D6-A4CAE5D7F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148" y="1075093"/>
            <a:ext cx="3274931" cy="329057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C41BFC0-F2EA-A0BD-591C-BC3F37023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269" y="1084648"/>
            <a:ext cx="3620612" cy="3328198"/>
          </a:xfrm>
          <a:prstGeom prst="rect">
            <a:avLst/>
          </a:prstGeom>
        </p:spPr>
      </p:pic>
      <p:sp>
        <p:nvSpPr>
          <p:cNvPr id="11" name="Rectangle: Rounded Corners 23">
            <a:extLst>
              <a:ext uri="{FF2B5EF4-FFF2-40B4-BE49-F238E27FC236}">
                <a16:creationId xmlns:a16="http://schemas.microsoft.com/office/drawing/2014/main" id="{86F8E352-4011-E32E-889B-ECA8FD37FFB8}"/>
              </a:ext>
            </a:extLst>
          </p:cNvPr>
          <p:cNvSpPr/>
          <p:nvPr/>
        </p:nvSpPr>
        <p:spPr>
          <a:xfrm>
            <a:off x="6928005" y="4525511"/>
            <a:ext cx="3147216" cy="165641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La mayoría son profesionales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s-ES" sz="1400" dirty="0">
              <a:solidFill>
                <a:prstClr val="black"/>
              </a:solidFill>
              <a:latin typeface="Calibri" panose="020F0502020204030204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Management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Admin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Técnicos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Emprendedores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Autónomos </a:t>
            </a:r>
          </a:p>
        </p:txBody>
      </p:sp>
    </p:spTree>
    <p:extLst>
      <p:ext uri="{BB962C8B-B14F-4D97-AF65-F5344CB8AC3E}">
        <p14:creationId xmlns:p14="http://schemas.microsoft.com/office/powerpoint/2010/main" val="4263840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85F3E-2D30-BE67-07B5-F245CC9B2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15BF961-FA7E-D5C4-6384-3BB7B3D3D1C7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E30DA74-14F3-1E0B-62F7-F916ACF6D989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982CE523-EE26-1519-08B0-EDECA756B726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225E1389-E379-524D-A200-ED31C132F362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SEGMENTO </a:t>
            </a:r>
            <a:r>
              <a:rPr lang="en-GB" sz="3200" b="1" spc="-1" dirty="0">
                <a:solidFill>
                  <a:srgbClr val="595959"/>
                </a:solidFill>
                <a:latin typeface="Lato Black"/>
                <a:ea typeface="Tahoma"/>
              </a:rPr>
              <a:t>5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11994-685F-878A-649D-7B649BF199AE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4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03C96FEA-4358-EB6C-DFCF-A252E226D0F7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2" name="Rectangle: Rounded Corners 23">
            <a:extLst>
              <a:ext uri="{FF2B5EF4-FFF2-40B4-BE49-F238E27FC236}">
                <a16:creationId xmlns:a16="http://schemas.microsoft.com/office/drawing/2014/main" id="{DD021395-314C-79CF-B2B7-30DD2A5E2EB6}"/>
              </a:ext>
            </a:extLst>
          </p:cNvPr>
          <p:cNvSpPr/>
          <p:nvPr/>
        </p:nvSpPr>
        <p:spPr>
          <a:xfrm>
            <a:off x="6647332" y="4868215"/>
            <a:ext cx="2716341" cy="113583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La mayoría no tiene una hipoteca contratada</a:t>
            </a:r>
          </a:p>
        </p:txBody>
      </p:sp>
      <p:sp>
        <p:nvSpPr>
          <p:cNvPr id="33" name="Rectangle: Rounded Corners 23">
            <a:extLst>
              <a:ext uri="{FF2B5EF4-FFF2-40B4-BE49-F238E27FC236}">
                <a16:creationId xmlns:a16="http://schemas.microsoft.com/office/drawing/2014/main" id="{B07A5358-9AC9-2F93-241B-FC6BD84FDFE3}"/>
              </a:ext>
            </a:extLst>
          </p:cNvPr>
          <p:cNvSpPr/>
          <p:nvPr/>
        </p:nvSpPr>
        <p:spPr>
          <a:xfrm>
            <a:off x="2024451" y="4951828"/>
            <a:ext cx="2617736" cy="90603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Casi todos son solteros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7952435-8F30-02C9-9A1F-DE3AFC447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451" y="1143122"/>
            <a:ext cx="2617736" cy="378117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7296B2-8F6E-0860-38B2-AF9DD27BC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513" y="1059464"/>
            <a:ext cx="3281981" cy="379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27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B26BB-5E38-F0F0-6D71-17419ED73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B5CE3BA-2BCC-A62F-F446-8AEE1A3A7E7F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3207D4B-D432-F4FE-6922-CD759BCC819C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6986214C-5816-76C8-6D55-F2146B5AE58E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BEB9A1EA-0545-4DF9-5405-FB88D6B45192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SEGMENTO 5</a:t>
            </a:r>
            <a:r>
              <a:rPr lang="en-GB" sz="3200" b="1" spc="-1" dirty="0">
                <a:solidFill>
                  <a:srgbClr val="595959"/>
                </a:solidFill>
                <a:latin typeface="Lato Black"/>
                <a:ea typeface="Tahoma"/>
              </a:rPr>
              <a:t> </a:t>
            </a: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– PROPUESTA DE NEGOCIO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3C954-2DF6-E051-D0DE-22FED041BAC4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4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4A596BF8-1E98-C10D-4512-5A09DAD173A6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Rectangle: Rounded Corners 23">
            <a:extLst>
              <a:ext uri="{FF2B5EF4-FFF2-40B4-BE49-F238E27FC236}">
                <a16:creationId xmlns:a16="http://schemas.microsoft.com/office/drawing/2014/main" id="{1F2AC071-8849-DCD8-817E-B5B6F754F589}"/>
              </a:ext>
            </a:extLst>
          </p:cNvPr>
          <p:cNvSpPr/>
          <p:nvPr/>
        </p:nvSpPr>
        <p:spPr>
          <a:xfrm>
            <a:off x="1173557" y="2672674"/>
            <a:ext cx="3212175" cy="1602993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schemeClr val="accent1"/>
                </a:solidFill>
                <a:latin typeface="Calibri" panose="020F0502020204030204"/>
              </a:rPr>
              <a:t>PERFIL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Jóvenes</a:t>
            </a: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 profesionales </a:t>
            </a: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solteros</a:t>
            </a: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, con </a:t>
            </a: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balances </a:t>
            </a: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más</a:t>
            </a: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 bajos</a:t>
            </a: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educación secundaria</a:t>
            </a: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 y </a:t>
            </a: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sin hipoteca</a:t>
            </a:r>
          </a:p>
        </p:txBody>
      </p:sp>
      <p:sp>
        <p:nvSpPr>
          <p:cNvPr id="11" name="Rectangle: Rounded Corners 23">
            <a:extLst>
              <a:ext uri="{FF2B5EF4-FFF2-40B4-BE49-F238E27FC236}">
                <a16:creationId xmlns:a16="http://schemas.microsoft.com/office/drawing/2014/main" id="{1646198C-AD05-ABA6-3AD4-A548F96B2D11}"/>
              </a:ext>
            </a:extLst>
          </p:cNvPr>
          <p:cNvSpPr/>
          <p:nvPr/>
        </p:nvSpPr>
        <p:spPr>
          <a:xfrm>
            <a:off x="4855327" y="1104698"/>
            <a:ext cx="5901886" cy="4118782"/>
          </a:xfrm>
          <a:prstGeom prst="verticalScroll">
            <a:avLst/>
          </a:prstGeom>
          <a:noFill/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s-ES" dirty="0">
              <a:solidFill>
                <a:prstClr val="black"/>
              </a:solidFill>
              <a:latin typeface="Calibri" panose="020F0502020204030204"/>
            </a:endParaRP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b="1" dirty="0">
                <a:solidFill>
                  <a:schemeClr val="accent1"/>
                </a:solidFill>
                <a:latin typeface="Calibri" panose="020F0502020204030204"/>
              </a:rPr>
              <a:t>PROPUESTA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s-ES" sz="2000" dirty="0">
                <a:solidFill>
                  <a:prstClr val="black"/>
                </a:solidFill>
                <a:latin typeface="Calibri" panose="020F0502020204030204"/>
              </a:rPr>
              <a:t>Hipotecas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s-ES" sz="2000" dirty="0">
                <a:solidFill>
                  <a:prstClr val="black"/>
                </a:solidFill>
                <a:latin typeface="Calibri" panose="020F0502020204030204"/>
              </a:rPr>
              <a:t>Productos de ahorro a corto plazo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s-ES" sz="2000" dirty="0">
                <a:solidFill>
                  <a:prstClr val="black"/>
                </a:solidFill>
                <a:latin typeface="Calibri" panose="020F0502020204030204"/>
              </a:rPr>
              <a:t>Créditos para la compra de vivienda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s-ES" sz="2000" dirty="0">
                <a:solidFill>
                  <a:prstClr val="black"/>
                </a:solidFill>
                <a:latin typeface="Calibri" panose="020F0502020204030204"/>
              </a:rPr>
              <a:t>Descuentos en comisiones para nuevos clientes</a:t>
            </a:r>
          </a:p>
        </p:txBody>
      </p:sp>
    </p:spTree>
    <p:extLst>
      <p:ext uri="{BB962C8B-B14F-4D97-AF65-F5344CB8AC3E}">
        <p14:creationId xmlns:p14="http://schemas.microsoft.com/office/powerpoint/2010/main" val="912766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/>
          </p:nvPr>
        </p:nvSpPr>
        <p:spPr>
          <a:xfrm>
            <a:off x="476280" y="2228040"/>
            <a:ext cx="5154480" cy="802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s-ES" sz="4800" b="1" strike="noStrike" spc="-1">
                <a:solidFill>
                  <a:srgbClr val="F68A1F"/>
                </a:solidFill>
                <a:latin typeface="Proxima Nova"/>
              </a:rPr>
              <a:t>Gracias</a:t>
            </a:r>
            <a:endParaRPr lang="es-ES" sz="4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550332" y="3556000"/>
            <a:ext cx="3659147" cy="405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70C0"/>
                </a:solidFill>
                <a:latin typeface="Calibri"/>
              </a:rPr>
              <a:t>Damián Molini </a:t>
            </a:r>
            <a:endParaRPr lang="es-ES" sz="18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7" name="Rectángulo 4"/>
          <p:cNvSpPr/>
          <p:nvPr/>
        </p:nvSpPr>
        <p:spPr>
          <a:xfrm>
            <a:off x="1088280" y="1538640"/>
            <a:ext cx="2130840" cy="546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s-ES" sz="3600" b="0" strike="noStrike" spc="-1" dirty="0">
                <a:solidFill>
                  <a:schemeClr val="dk1"/>
                </a:solidFill>
                <a:latin typeface="Proxima Nova"/>
              </a:rPr>
              <a:t>Eq</a:t>
            </a:r>
            <a:r>
              <a:rPr lang="es-ES" sz="3600" spc="-1" dirty="0">
                <a:solidFill>
                  <a:schemeClr val="dk1"/>
                </a:solidFill>
                <a:latin typeface="Proxima Nova"/>
              </a:rPr>
              <a:t>uipo </a:t>
            </a:r>
            <a:r>
              <a:rPr lang="es-ES" sz="3600" b="0" strike="noStrike" spc="-1" dirty="0">
                <a:solidFill>
                  <a:srgbClr val="F68A1F"/>
                </a:solidFill>
                <a:latin typeface="Proxima Nova"/>
              </a:rPr>
              <a:t>A</a:t>
            </a:r>
            <a:endParaRPr lang="es-E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21AAB9-5D66-2F42-925E-340CDC20F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E21D835-3477-7949-DB53-C4BE064A1109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9FD0D9D-E1B7-3F5C-B2EE-87FB04DC9B5C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56F9A3C6-BA9E-4D6E-780B-3199159BB24F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ectangle: Rounded Corners 23">
            <a:extLst>
              <a:ext uri="{FF2B5EF4-FFF2-40B4-BE49-F238E27FC236}">
                <a16:creationId xmlns:a16="http://schemas.microsoft.com/office/drawing/2014/main" id="{480F7E97-A5D0-DAF1-27D3-9970D1B5E5DE}"/>
              </a:ext>
            </a:extLst>
          </p:cNvPr>
          <p:cNvSpPr/>
          <p:nvPr/>
        </p:nvSpPr>
        <p:spPr>
          <a:xfrm>
            <a:off x="633558" y="1642326"/>
            <a:ext cx="5286478" cy="339762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E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Técnica: 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E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Algoritmo K-</a:t>
            </a:r>
            <a:r>
              <a:rPr kumimoji="0" lang="es-ES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Means</a:t>
            </a:r>
            <a:endParaRPr kumimoji="0" lang="es-E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algn="ctr">
              <a:defRPr/>
            </a:pPr>
            <a:endParaRPr kumimoji="0" lang="es-E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E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Segmentos: 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E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s-E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Variables utilizadas: 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b="1" dirty="0">
                <a:solidFill>
                  <a:prstClr val="black"/>
                </a:solidFill>
                <a:latin typeface="Calibri" panose="020F0502020204030204"/>
              </a:rPr>
              <a:t>edad, balance, trabajo, 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b="1" dirty="0">
                <a:solidFill>
                  <a:prstClr val="black"/>
                </a:solidFill>
                <a:latin typeface="Calibri" panose="020F0502020204030204"/>
              </a:rPr>
              <a:t>estado civil, educación, hipoteca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D94AC8-A304-A303-479C-DC46046D40CA}"/>
              </a:ext>
            </a:extLst>
          </p:cNvPr>
          <p:cNvSpPr/>
          <p:nvPr/>
        </p:nvSpPr>
        <p:spPr>
          <a:xfrm>
            <a:off x="506880" y="488796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SEGMENTACIÓN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51363FA-A183-B900-507D-341776C7B12E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1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5FF92EDD-60B8-EC7F-73E3-EFFAA9905C22}"/>
              </a:ext>
            </a:extLst>
          </p:cNvPr>
          <p:cNvSpPr txBox="1"/>
          <p:nvPr/>
        </p:nvSpPr>
        <p:spPr>
          <a:xfrm>
            <a:off x="506746" y="6374090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B8FC7C9-FA92-F213-CB53-32E1F926B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943" y="1642326"/>
            <a:ext cx="5610998" cy="339762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BC96AF83-B429-BF41-7A20-FC5847466A6E}"/>
              </a:ext>
            </a:extLst>
          </p:cNvPr>
          <p:cNvSpPr/>
          <p:nvPr/>
        </p:nvSpPr>
        <p:spPr>
          <a:xfrm>
            <a:off x="8785500" y="3808381"/>
            <a:ext cx="391883" cy="30608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: Rounded Corners 23">
            <a:extLst>
              <a:ext uri="{FF2B5EF4-FFF2-40B4-BE49-F238E27FC236}">
                <a16:creationId xmlns:a16="http://schemas.microsoft.com/office/drawing/2014/main" id="{ECD99CAF-6EDB-1B3D-B57C-42B3994F1889}"/>
              </a:ext>
            </a:extLst>
          </p:cNvPr>
          <p:cNvSpPr/>
          <p:nvPr/>
        </p:nvSpPr>
        <p:spPr>
          <a:xfrm>
            <a:off x="9520837" y="5138101"/>
            <a:ext cx="2266104" cy="65586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Silhouette Score: 0,43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2547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AE552B-1B53-E30B-ACA6-5C20E13D0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35B79FC-F09B-63FA-8302-734089FC37CB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48B6666-6EDE-A7A1-64E5-4EF1594CA6A0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FABCBA9E-FCAC-DC89-9691-9DC052BB2C21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ectangle: Rounded Corners 23">
            <a:extLst>
              <a:ext uri="{FF2B5EF4-FFF2-40B4-BE49-F238E27FC236}">
                <a16:creationId xmlns:a16="http://schemas.microsoft.com/office/drawing/2014/main" id="{7A4B18CB-C70D-BE69-C19A-1CB9633BAAFB}"/>
              </a:ext>
            </a:extLst>
          </p:cNvPr>
          <p:cNvSpPr/>
          <p:nvPr/>
        </p:nvSpPr>
        <p:spPr>
          <a:xfrm>
            <a:off x="1000950" y="1356810"/>
            <a:ext cx="2243077" cy="1577529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800" dirty="0">
                <a:solidFill>
                  <a:prstClr val="black"/>
                </a:solidFill>
                <a:latin typeface="Calibri" panose="020F0502020204030204"/>
              </a:rPr>
              <a:t>Management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800" dirty="0">
                <a:solidFill>
                  <a:prstClr val="black"/>
                </a:solidFill>
                <a:latin typeface="Calibri" panose="020F0502020204030204"/>
              </a:rPr>
              <a:t>Admin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800" dirty="0">
                <a:solidFill>
                  <a:prstClr val="black"/>
                </a:solidFill>
                <a:latin typeface="Calibri" panose="020F0502020204030204"/>
              </a:rPr>
              <a:t>Técnicos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800" dirty="0">
                <a:solidFill>
                  <a:prstClr val="black"/>
                </a:solidFill>
                <a:latin typeface="Calibri" panose="020F0502020204030204"/>
              </a:rPr>
              <a:t>Emprendedores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800" dirty="0">
                <a:solidFill>
                  <a:prstClr val="black"/>
                </a:solidFill>
                <a:latin typeface="Calibri" panose="020F0502020204030204"/>
              </a:rPr>
              <a:t>Autónomos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C1AAFD-B504-E012-6FF3-45B31A31F48D}"/>
              </a:ext>
            </a:extLst>
          </p:cNvPr>
          <p:cNvSpPr/>
          <p:nvPr/>
        </p:nvSpPr>
        <p:spPr>
          <a:xfrm>
            <a:off x="506880" y="488796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SEGMENTACIÓN – Variable “</a:t>
            </a:r>
            <a:r>
              <a:rPr lang="en-GB" sz="3200" b="1" strike="noStrike" spc="-1" dirty="0" err="1">
                <a:solidFill>
                  <a:srgbClr val="595959"/>
                </a:solidFill>
                <a:latin typeface="Lato Black"/>
                <a:ea typeface="Tahoma"/>
              </a:rPr>
              <a:t>trabajo</a:t>
            </a: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”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505516F-DEF9-26C4-B4A6-008D115B754B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1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67F4EBD8-DD83-BB3E-6FDF-BC59D79E6DC0}"/>
              </a:ext>
            </a:extLst>
          </p:cNvPr>
          <p:cNvSpPr txBox="1"/>
          <p:nvPr/>
        </p:nvSpPr>
        <p:spPr>
          <a:xfrm>
            <a:off x="506746" y="6374090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Rectangle: Rounded Corners 23">
            <a:extLst>
              <a:ext uri="{FF2B5EF4-FFF2-40B4-BE49-F238E27FC236}">
                <a16:creationId xmlns:a16="http://schemas.microsoft.com/office/drawing/2014/main" id="{D82E7EDF-58D7-3EDD-10E0-3CBA0DD22D8F}"/>
              </a:ext>
            </a:extLst>
          </p:cNvPr>
          <p:cNvSpPr/>
          <p:nvPr/>
        </p:nvSpPr>
        <p:spPr>
          <a:xfrm>
            <a:off x="4839825" y="1302824"/>
            <a:ext cx="2512349" cy="1577529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800" dirty="0">
                <a:solidFill>
                  <a:prstClr val="black"/>
                </a:solidFill>
                <a:latin typeface="Calibri" panose="020F0502020204030204"/>
              </a:rPr>
              <a:t>Obreros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Servicios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800" dirty="0">
                <a:solidFill>
                  <a:prstClr val="black"/>
                </a:solidFill>
                <a:latin typeface="Calibri" panose="020F0502020204030204"/>
              </a:rPr>
              <a:t>Empleo doméstico</a:t>
            </a:r>
          </a:p>
        </p:txBody>
      </p:sp>
      <p:sp>
        <p:nvSpPr>
          <p:cNvPr id="7" name="Rectangle: Rounded Corners 23">
            <a:extLst>
              <a:ext uri="{FF2B5EF4-FFF2-40B4-BE49-F238E27FC236}">
                <a16:creationId xmlns:a16="http://schemas.microsoft.com/office/drawing/2014/main" id="{C011919C-1FCF-2C51-49A7-74794DE9D4A4}"/>
              </a:ext>
            </a:extLst>
          </p:cNvPr>
          <p:cNvSpPr/>
          <p:nvPr/>
        </p:nvSpPr>
        <p:spPr>
          <a:xfrm>
            <a:off x="9088876" y="1302824"/>
            <a:ext cx="2146571" cy="1577529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800" dirty="0">
                <a:solidFill>
                  <a:prstClr val="black"/>
                </a:solidFill>
                <a:latin typeface="Calibri" panose="020F0502020204030204"/>
              </a:rPr>
              <a:t>Estudiantes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Jubilados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800" dirty="0">
                <a:solidFill>
                  <a:prstClr val="black"/>
                </a:solidFill>
                <a:latin typeface="Calibri" panose="020F0502020204030204"/>
              </a:rPr>
              <a:t>Desempleados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04FCC737-5161-184F-B2B0-0F28979F00A7}"/>
              </a:ext>
            </a:extLst>
          </p:cNvPr>
          <p:cNvCxnSpPr/>
          <p:nvPr/>
        </p:nvCxnSpPr>
        <p:spPr>
          <a:xfrm>
            <a:off x="2042809" y="3210128"/>
            <a:ext cx="0" cy="10116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31D90796-B669-B7D0-DCD0-6DF3DB632D40}"/>
              </a:ext>
            </a:extLst>
          </p:cNvPr>
          <p:cNvCxnSpPr/>
          <p:nvPr/>
        </p:nvCxnSpPr>
        <p:spPr>
          <a:xfrm>
            <a:off x="6036869" y="3210128"/>
            <a:ext cx="0" cy="10116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621A549B-6AA5-88CF-4C14-D13593E1AEA6}"/>
              </a:ext>
            </a:extLst>
          </p:cNvPr>
          <p:cNvCxnSpPr/>
          <p:nvPr/>
        </p:nvCxnSpPr>
        <p:spPr>
          <a:xfrm>
            <a:off x="10162162" y="3216613"/>
            <a:ext cx="0" cy="10116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23">
            <a:extLst>
              <a:ext uri="{FF2B5EF4-FFF2-40B4-BE49-F238E27FC236}">
                <a16:creationId xmlns:a16="http://schemas.microsoft.com/office/drawing/2014/main" id="{F8FFAA1E-DE0D-6B17-3454-E3C8A7C56ADF}"/>
              </a:ext>
            </a:extLst>
          </p:cNvPr>
          <p:cNvSpPr/>
          <p:nvPr/>
        </p:nvSpPr>
        <p:spPr>
          <a:xfrm>
            <a:off x="1208981" y="4445489"/>
            <a:ext cx="1667655" cy="79525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2400" dirty="0">
                <a:solidFill>
                  <a:prstClr val="black"/>
                </a:solidFill>
                <a:latin typeface="Calibri" panose="020F0502020204030204"/>
              </a:rPr>
              <a:t>Profesional</a:t>
            </a:r>
          </a:p>
        </p:txBody>
      </p:sp>
      <p:sp>
        <p:nvSpPr>
          <p:cNvPr id="15" name="Rectangle: Rounded Corners 23">
            <a:extLst>
              <a:ext uri="{FF2B5EF4-FFF2-40B4-BE49-F238E27FC236}">
                <a16:creationId xmlns:a16="http://schemas.microsoft.com/office/drawing/2014/main" id="{9205D01E-C475-93CA-13AB-483F6607F203}"/>
              </a:ext>
            </a:extLst>
          </p:cNvPr>
          <p:cNvSpPr/>
          <p:nvPr/>
        </p:nvSpPr>
        <p:spPr>
          <a:xfrm>
            <a:off x="5427652" y="4383351"/>
            <a:ext cx="1259848" cy="85738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2400" dirty="0">
                <a:solidFill>
                  <a:prstClr val="black"/>
                </a:solidFill>
                <a:latin typeface="Calibri" panose="020F0502020204030204"/>
              </a:rPr>
              <a:t>Manual</a:t>
            </a:r>
            <a:endParaRPr lang="es-ES" sz="1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Rectangle: Rounded Corners 23">
            <a:extLst>
              <a:ext uri="{FF2B5EF4-FFF2-40B4-BE49-F238E27FC236}">
                <a16:creationId xmlns:a16="http://schemas.microsoft.com/office/drawing/2014/main" id="{B9056D49-D3DE-F5C2-3A5D-3CCC0320C8D0}"/>
              </a:ext>
            </a:extLst>
          </p:cNvPr>
          <p:cNvSpPr/>
          <p:nvPr/>
        </p:nvSpPr>
        <p:spPr>
          <a:xfrm>
            <a:off x="9532238" y="4383351"/>
            <a:ext cx="1259848" cy="85738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2400" dirty="0">
                <a:solidFill>
                  <a:prstClr val="black"/>
                </a:solidFill>
                <a:latin typeface="Calibri" panose="020F0502020204030204"/>
              </a:rPr>
              <a:t>Otro</a:t>
            </a:r>
            <a:endParaRPr lang="es-ES" sz="18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09041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46C0B4-EDBB-5CB6-17BA-DC7E822FC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40C858D-4C12-E357-18AF-09C6D0BA6401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E2F2288-3930-24B3-2F00-3536BFA0592B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960D6D02-51E9-F2FC-EEA3-D67C7A00D1A5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04A2137-6D70-8571-4EC7-481A25901D23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5" name="TextBox 28">
            <a:extLst>
              <a:ext uri="{FF2B5EF4-FFF2-40B4-BE49-F238E27FC236}">
                <a16:creationId xmlns:a16="http://schemas.microsoft.com/office/drawing/2014/main" id="{8B496446-7262-9061-5A36-BB054C9F1A9F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3A842D6-4308-44C8-ED3A-99880907F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156" y="1300902"/>
            <a:ext cx="4543425" cy="129540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2A5AD9E3-9512-567C-F679-7F0EB4713AB6}"/>
              </a:ext>
            </a:extLst>
          </p:cNvPr>
          <p:cNvSpPr/>
          <p:nvPr/>
        </p:nvSpPr>
        <p:spPr>
          <a:xfrm>
            <a:off x="4052324" y="1730032"/>
            <a:ext cx="3735421" cy="18482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FA6364CB-D28A-39AA-2A0A-1CE32D5A96D4}"/>
              </a:ext>
            </a:extLst>
          </p:cNvPr>
          <p:cNvSpPr/>
          <p:nvPr/>
        </p:nvSpPr>
        <p:spPr>
          <a:xfrm>
            <a:off x="4052324" y="2142155"/>
            <a:ext cx="3735421" cy="18482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857EACE-A4C6-9713-9E5A-BD9D5A97352F}"/>
              </a:ext>
            </a:extLst>
          </p:cNvPr>
          <p:cNvSpPr/>
          <p:nvPr/>
        </p:nvSpPr>
        <p:spPr>
          <a:xfrm>
            <a:off x="4052323" y="2333275"/>
            <a:ext cx="3735421" cy="18482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27" name="TextBox 1">
            <a:extLst>
              <a:ext uri="{FF2B5EF4-FFF2-40B4-BE49-F238E27FC236}">
                <a16:creationId xmlns:a16="http://schemas.microsoft.com/office/drawing/2014/main" id="{58F61DF5-E0E7-F347-6542-BA50306F4EA0}"/>
              </a:ext>
            </a:extLst>
          </p:cNvPr>
          <p:cNvSpPr/>
          <p:nvPr/>
        </p:nvSpPr>
        <p:spPr>
          <a:xfrm>
            <a:off x="506880" y="488796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pc="-1" dirty="0">
                <a:solidFill>
                  <a:srgbClr val="595959"/>
                </a:solidFill>
                <a:latin typeface="Lato Black"/>
                <a:ea typeface="Tahoma"/>
              </a:rPr>
              <a:t>SEGMENTACIÓN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A626E64C-FF4B-2917-6B16-46E289989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5" y="3092460"/>
            <a:ext cx="11181961" cy="277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5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0DAE4D-687F-9FAE-0130-FE425B9A9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4498202-C72C-22D7-1956-6FCEE067D80E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DDD17DA-89DA-DCC1-6CC6-79406BE66531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C94AB587-D105-BEDF-5C34-83467BE2E569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83E069D4-53E3-9253-F02C-F394DA098B71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SEGMENTO 2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5BE01-E110-50DA-D032-1C21A93EA04B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4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8F1879FD-AA9E-F246-7F4E-8DCDCE785684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94D49360-E891-E5C3-F9CD-5C9D78F74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81" y="1550519"/>
            <a:ext cx="2114550" cy="8382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8718C1E-50DF-F4C6-D565-7EA030488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306" y="3920929"/>
            <a:ext cx="1790700" cy="6477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7BFFC67-B45B-1373-FC3D-F98EC7BED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4417" y="1182667"/>
            <a:ext cx="8147188" cy="47998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: Rounded Corners 23">
            <a:extLst>
              <a:ext uri="{FF2B5EF4-FFF2-40B4-BE49-F238E27FC236}">
                <a16:creationId xmlns:a16="http://schemas.microsoft.com/office/drawing/2014/main" id="{4A560098-EFFB-0942-5627-C0802F606E2D}"/>
              </a:ext>
            </a:extLst>
          </p:cNvPr>
          <p:cNvSpPr/>
          <p:nvPr/>
        </p:nvSpPr>
        <p:spPr>
          <a:xfrm>
            <a:off x="696604" y="2505644"/>
            <a:ext cx="2266104" cy="65586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Los balances anuales más elevados</a:t>
            </a:r>
          </a:p>
        </p:txBody>
      </p:sp>
      <p:sp>
        <p:nvSpPr>
          <p:cNvPr id="9" name="Rectangle: Rounded Corners 23">
            <a:extLst>
              <a:ext uri="{FF2B5EF4-FFF2-40B4-BE49-F238E27FC236}">
                <a16:creationId xmlns:a16="http://schemas.microsoft.com/office/drawing/2014/main" id="{3B9EFECD-AD63-FB29-26B3-EA188D42BCA5}"/>
              </a:ext>
            </a:extLst>
          </p:cNvPr>
          <p:cNvSpPr/>
          <p:nvPr/>
        </p:nvSpPr>
        <p:spPr>
          <a:xfrm>
            <a:off x="696604" y="4708294"/>
            <a:ext cx="2266104" cy="65586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La mayoría tiene entre 30 y 60 años</a:t>
            </a:r>
          </a:p>
        </p:txBody>
      </p:sp>
    </p:spTree>
    <p:extLst>
      <p:ext uri="{BB962C8B-B14F-4D97-AF65-F5344CB8AC3E}">
        <p14:creationId xmlns:p14="http://schemas.microsoft.com/office/powerpoint/2010/main" val="1177573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7925BF-3D1B-5263-DE1C-77133DD62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35350E7-C01D-BF86-8B58-2DF09D9E752B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2ACD252-5787-16E8-A751-FB3BA0A4F304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1ACF9845-FB34-1009-C19C-43AB9A37EE21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10C86BEE-2586-C432-F720-6728DED9530E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SEGMENTO 2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1C71B-ED1D-7DFC-EC13-39B667C2742B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4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35AABEC7-B5B4-0FF2-46CF-6C45B1456E7D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2" name="Rectangle: Rounded Corners 23">
            <a:extLst>
              <a:ext uri="{FF2B5EF4-FFF2-40B4-BE49-F238E27FC236}">
                <a16:creationId xmlns:a16="http://schemas.microsoft.com/office/drawing/2014/main" id="{246995B7-A102-CE54-94D5-35F80F932D81}"/>
              </a:ext>
            </a:extLst>
          </p:cNvPr>
          <p:cNvSpPr/>
          <p:nvPr/>
        </p:nvSpPr>
        <p:spPr>
          <a:xfrm>
            <a:off x="6777855" y="4528081"/>
            <a:ext cx="3147216" cy="165641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La mayoría son profesionales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s-ES" sz="1400" dirty="0">
              <a:solidFill>
                <a:prstClr val="black"/>
              </a:solidFill>
              <a:latin typeface="Calibri" panose="020F0502020204030204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Management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Admin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Técnicos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Emprendedores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Autónomos 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5C1BD31C-3522-DE6D-4CFF-14C0F8BC2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532" y="1134682"/>
            <a:ext cx="3512394" cy="3244194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65EBAA5B-298E-0535-CC52-860154DD4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285" y="1134028"/>
            <a:ext cx="3304786" cy="3347636"/>
          </a:xfrm>
          <a:prstGeom prst="rect">
            <a:avLst/>
          </a:prstGeom>
        </p:spPr>
      </p:pic>
      <p:sp>
        <p:nvSpPr>
          <p:cNvPr id="33" name="Rectangle: Rounded Corners 23">
            <a:extLst>
              <a:ext uri="{FF2B5EF4-FFF2-40B4-BE49-F238E27FC236}">
                <a16:creationId xmlns:a16="http://schemas.microsoft.com/office/drawing/2014/main" id="{1C767376-BA9B-1B7F-18A6-36C89A04981D}"/>
              </a:ext>
            </a:extLst>
          </p:cNvPr>
          <p:cNvSpPr/>
          <p:nvPr/>
        </p:nvSpPr>
        <p:spPr>
          <a:xfrm>
            <a:off x="1924465" y="4841870"/>
            <a:ext cx="2712527" cy="102883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La mayoría tienen estudios terciarios o secundarios</a:t>
            </a:r>
          </a:p>
        </p:txBody>
      </p:sp>
    </p:spTree>
    <p:extLst>
      <p:ext uri="{BB962C8B-B14F-4D97-AF65-F5344CB8AC3E}">
        <p14:creationId xmlns:p14="http://schemas.microsoft.com/office/powerpoint/2010/main" val="904477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40BA40-C276-2CC6-95D2-B61D693FB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A361B89-43B7-6B69-806E-A3880366AC36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334CBB-A91C-42B5-C12E-F49D409FF18F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25BCDA12-8D47-2396-9F9F-3C8D6DF9C8EB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D32DB820-681C-2877-668F-A3BA9BAAB337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SEGMENTO 2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1964B-EAE7-025A-83B0-526FEF79FC4D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4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94D10B96-EEA4-E162-13DC-1C827AAEE476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2" name="Rectangle: Rounded Corners 23">
            <a:extLst>
              <a:ext uri="{FF2B5EF4-FFF2-40B4-BE49-F238E27FC236}">
                <a16:creationId xmlns:a16="http://schemas.microsoft.com/office/drawing/2014/main" id="{83F1F443-470F-4AB9-2847-B95257A9CF61}"/>
              </a:ext>
            </a:extLst>
          </p:cNvPr>
          <p:cNvSpPr/>
          <p:nvPr/>
        </p:nvSpPr>
        <p:spPr>
          <a:xfrm>
            <a:off x="6745701" y="4899363"/>
            <a:ext cx="2716341" cy="113583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La mayoría no tiene una hipoteca contratada</a:t>
            </a:r>
          </a:p>
        </p:txBody>
      </p:sp>
      <p:sp>
        <p:nvSpPr>
          <p:cNvPr id="33" name="Rectangle: Rounded Corners 23">
            <a:extLst>
              <a:ext uri="{FF2B5EF4-FFF2-40B4-BE49-F238E27FC236}">
                <a16:creationId xmlns:a16="http://schemas.microsoft.com/office/drawing/2014/main" id="{C82308CC-4736-4326-4C07-9DA72D0D9B94}"/>
              </a:ext>
            </a:extLst>
          </p:cNvPr>
          <p:cNvSpPr/>
          <p:nvPr/>
        </p:nvSpPr>
        <p:spPr>
          <a:xfrm>
            <a:off x="2024451" y="4951828"/>
            <a:ext cx="2617736" cy="90603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Mayor proporción de personas casadas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BE1099A-B908-2A6B-5FE5-D2091D5C4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770" y="1255265"/>
            <a:ext cx="3515099" cy="345912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78615EB-D53D-ABA4-EDF3-3522373E3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543" y="1276310"/>
            <a:ext cx="3116658" cy="343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51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CF531B-988B-8E91-231C-0A5FD22FE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14285F5-B90B-2302-F522-CA27F24507F5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819B754-AB74-7DFC-2397-4B7BD1C97E71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03C29039-9011-611D-6A6A-2F20118036B9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A4CD85E0-C368-473D-E544-777E5C1FDDCA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SEGMENTO 2 – PROPUESTA DE NEGOCIO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25E2F-5840-C597-9D97-1DC74F02B6F5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4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F0A00B54-340C-D4E2-D2A9-2BF9E5CA37A9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4" name="Rectangle: Rounded Corners 23">
            <a:extLst>
              <a:ext uri="{FF2B5EF4-FFF2-40B4-BE49-F238E27FC236}">
                <a16:creationId xmlns:a16="http://schemas.microsoft.com/office/drawing/2014/main" id="{879CD58E-C4B4-D56E-48F5-3D33A9721765}"/>
              </a:ext>
            </a:extLst>
          </p:cNvPr>
          <p:cNvSpPr/>
          <p:nvPr/>
        </p:nvSpPr>
        <p:spPr>
          <a:xfrm>
            <a:off x="1173557" y="2672674"/>
            <a:ext cx="3212175" cy="1602993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schemeClr val="accent1"/>
                </a:solidFill>
                <a:latin typeface="Calibri" panose="020F0502020204030204"/>
              </a:rPr>
              <a:t>PERFIL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Profesionales</a:t>
            </a: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 de </a:t>
            </a: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mediana edad</a:t>
            </a: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casados</a:t>
            </a: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, con </a:t>
            </a: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balance alto</a:t>
            </a: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 y </a:t>
            </a: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alto nivel educativo</a:t>
            </a:r>
          </a:p>
        </p:txBody>
      </p:sp>
      <p:sp>
        <p:nvSpPr>
          <p:cNvPr id="15" name="Rectangle: Rounded Corners 23">
            <a:extLst>
              <a:ext uri="{FF2B5EF4-FFF2-40B4-BE49-F238E27FC236}">
                <a16:creationId xmlns:a16="http://schemas.microsoft.com/office/drawing/2014/main" id="{5CF6D9E7-A07F-7563-04F6-76B878EEEC86}"/>
              </a:ext>
            </a:extLst>
          </p:cNvPr>
          <p:cNvSpPr/>
          <p:nvPr/>
        </p:nvSpPr>
        <p:spPr>
          <a:xfrm>
            <a:off x="5156201" y="1182668"/>
            <a:ext cx="5604932" cy="3632200"/>
          </a:xfrm>
          <a:prstGeom prst="verticalScroll">
            <a:avLst/>
          </a:prstGeom>
          <a:noFill/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s-ES" dirty="0">
              <a:solidFill>
                <a:prstClr val="black"/>
              </a:solidFill>
              <a:latin typeface="Calibri" panose="020F0502020204030204"/>
            </a:endParaRP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b="1" dirty="0">
                <a:solidFill>
                  <a:schemeClr val="accent1"/>
                </a:solidFill>
                <a:latin typeface="Calibri" panose="020F0502020204030204"/>
              </a:rPr>
              <a:t>PROPUESTA</a:t>
            </a:r>
          </a:p>
          <a:p>
            <a:pPr marL="285750" marR="0" lvl="0" indent="-2857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2000" dirty="0">
                <a:solidFill>
                  <a:prstClr val="black"/>
                </a:solidFill>
                <a:latin typeface="Calibri" panose="020F0502020204030204"/>
              </a:rPr>
              <a:t>Cuentas de inversión</a:t>
            </a:r>
          </a:p>
          <a:p>
            <a:pPr marL="285750" marR="0" lvl="0" indent="-2857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2000" dirty="0">
                <a:solidFill>
                  <a:prstClr val="black"/>
                </a:solidFill>
                <a:latin typeface="Calibri" panose="020F0502020204030204"/>
              </a:rPr>
              <a:t>Paquetes exclusivos con beneficios a largo plazo</a:t>
            </a:r>
          </a:p>
          <a:p>
            <a:pPr marL="285750" marR="0" lvl="0" indent="-2857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2000" dirty="0">
                <a:solidFill>
                  <a:prstClr val="black"/>
                </a:solidFill>
                <a:latin typeface="Calibri" panose="020F0502020204030204"/>
              </a:rPr>
              <a:t>Programas de fidelización </a:t>
            </a:r>
          </a:p>
          <a:p>
            <a:pPr marL="285750" marR="0" lvl="0" indent="-2857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2000" dirty="0">
                <a:solidFill>
                  <a:prstClr val="black"/>
                </a:solidFill>
                <a:latin typeface="Calibri" panose="020F0502020204030204"/>
              </a:rPr>
              <a:t>Seguros de vida</a:t>
            </a:r>
          </a:p>
        </p:txBody>
      </p:sp>
    </p:spTree>
    <p:extLst>
      <p:ext uri="{BB962C8B-B14F-4D97-AF65-F5344CB8AC3E}">
        <p14:creationId xmlns:p14="http://schemas.microsoft.com/office/powerpoint/2010/main" val="2765699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CA8669-6BDF-FADF-4F31-6B206C92F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58EB294-D707-4DB8-411E-37B7FD51F147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E8D85C0-0163-1909-B287-657410AE3671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16337127-4695-942C-3F8D-6202FF0B2563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369E4E55-6F8C-1032-3524-57C969597DA0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SEGMENTO 4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363DB-82D9-068B-0E3D-14966E555B72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4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BA417DFA-1F6E-79E0-2BC6-665DE477C1DC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4" name="Rectangle: Rounded Corners 23">
            <a:extLst>
              <a:ext uri="{FF2B5EF4-FFF2-40B4-BE49-F238E27FC236}">
                <a16:creationId xmlns:a16="http://schemas.microsoft.com/office/drawing/2014/main" id="{CAD752B8-7399-2631-723D-302C6D2ED62F}"/>
              </a:ext>
            </a:extLst>
          </p:cNvPr>
          <p:cNvSpPr/>
          <p:nvPr/>
        </p:nvSpPr>
        <p:spPr>
          <a:xfrm>
            <a:off x="696604" y="2588261"/>
            <a:ext cx="2266104" cy="65586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Algunos balances elevados, pero con un promedio menor al segmento 2</a:t>
            </a:r>
          </a:p>
        </p:txBody>
      </p:sp>
      <p:sp>
        <p:nvSpPr>
          <p:cNvPr id="9" name="Rectangle: Rounded Corners 23">
            <a:extLst>
              <a:ext uri="{FF2B5EF4-FFF2-40B4-BE49-F238E27FC236}">
                <a16:creationId xmlns:a16="http://schemas.microsoft.com/office/drawing/2014/main" id="{16E52952-0857-D37E-8474-D9ECDE763713}"/>
              </a:ext>
            </a:extLst>
          </p:cNvPr>
          <p:cNvSpPr/>
          <p:nvPr/>
        </p:nvSpPr>
        <p:spPr>
          <a:xfrm>
            <a:off x="696604" y="4708294"/>
            <a:ext cx="2266104" cy="65586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La mayoría tiene 50 y 80 años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D344F0A-78F4-C731-3C2A-FFCBB8715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417" y="1182666"/>
            <a:ext cx="8147188" cy="482646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878EF8F-3512-3DAC-B741-79FFDBFEA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18" y="1626186"/>
            <a:ext cx="2124075" cy="80962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1BB5A41-073D-1309-8F26-90BAA0B5F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305" y="3905288"/>
            <a:ext cx="179070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90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42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F68A1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ustom 542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F68A1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Custom 542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F68A1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1495</TotalTime>
  <Words>758</Words>
  <Application>Microsoft Office PowerPoint</Application>
  <PresentationFormat>Panorámica</PresentationFormat>
  <Paragraphs>143</Paragraphs>
  <Slides>17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17</vt:i4>
      </vt:variant>
    </vt:vector>
  </HeadingPairs>
  <TitlesOfParts>
    <vt:vector size="27" baseType="lpstr">
      <vt:lpstr>Arial</vt:lpstr>
      <vt:lpstr>Calibri</vt:lpstr>
      <vt:lpstr>Lato Black</vt:lpstr>
      <vt:lpstr>Proxima Nova</vt:lpstr>
      <vt:lpstr>Symbol</vt:lpstr>
      <vt:lpstr>Times New Roman</vt:lpstr>
      <vt:lpstr>Wingdings</vt:lpstr>
      <vt:lpstr>Office Theme</vt:lpstr>
      <vt:lpstr>Office Theme</vt:lpstr>
      <vt:lpstr>1_Office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USER</dc:creator>
  <dc:description/>
  <cp:lastModifiedBy>Damian Molini</cp:lastModifiedBy>
  <cp:revision>102</cp:revision>
  <dcterms:created xsi:type="dcterms:W3CDTF">2020-09-29T07:20:24Z</dcterms:created>
  <dcterms:modified xsi:type="dcterms:W3CDTF">2024-10-20T19:48:29Z</dcterms:modified>
  <dc:language>es-ES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</vt:i4>
  </property>
  <property fmtid="{D5CDD505-2E9C-101B-9397-08002B2CF9AE}" pid="3" name="PresentationFormat">
    <vt:lpwstr>Panorámica</vt:lpwstr>
  </property>
  <property fmtid="{D5CDD505-2E9C-101B-9397-08002B2CF9AE}" pid="4" name="Slides">
    <vt:i4>5</vt:i4>
  </property>
</Properties>
</file>